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6" r:id="rId4"/>
    <p:sldId id="257" r:id="rId5"/>
    <p:sldId id="259" r:id="rId6"/>
    <p:sldId id="364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ACAA69-BF6B-475B-9313-5FB4C95F5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F22D189-DA08-4DE9-9028-8337340C0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C442C8-8777-4086-A0BF-131DF304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28E5-AA77-474D-BC30-E3900E5B4418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CD797B-AA02-44B4-A9C8-9A10B5ED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843491-531D-4DF5-B1B6-48581845C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E34-A7D6-4887-B726-06776F948B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58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C7228B-3361-4327-924C-EC112585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82637D0-D1C4-4D24-9971-C1BF2489D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82D415-6262-42F3-9A15-8FAD551B1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28E5-AA77-474D-BC30-E3900E5B4418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49E747-FFEB-424E-AF36-293BD9E74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075ABB-25F8-42F7-A6FA-75CFCBDD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E34-A7D6-4887-B726-06776F948B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949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07BF9AC-9E77-4A95-BDB0-4BE6DC0AF6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EE915CB-ED2C-4BDB-B297-416851CF0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FD8DDB-2431-443E-9F0D-9652162BF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28E5-AA77-474D-BC30-E3900E5B4418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00EA55-7144-451C-8323-D48323452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D34F8A-43D1-4A3C-AAD1-586A86505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E34-A7D6-4887-B726-06776F948B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00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6FC97C-7584-4906-BDE6-D6AAD5506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7F1D28-C2F9-41F2-9542-3A30DF158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3505E4-274F-49C1-9712-B549B2447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28E5-AA77-474D-BC30-E3900E5B4418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F5F0AE-8F4C-4BE0-9133-51B26B00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BB8A84-0407-4AF0-A505-D01F973B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E34-A7D6-4887-B726-06776F948B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71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12417F-1827-40A8-A2E8-CC6A40BA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C1D751B-0D42-4D57-897D-3B249E42A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D98107-D094-46CA-B596-70FFBAA9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28E5-AA77-474D-BC30-E3900E5B4418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ACF330-FA0A-44D9-9AD1-F736324B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2BC1C4-ABD8-4E51-B89C-024EE99A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E34-A7D6-4887-B726-06776F948B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4187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013D0F-F227-4693-B196-33AD591F5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2C77E4-37A9-4E98-808B-940B80328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F32E2BD-FA3A-431F-BDEF-0E07E3BB4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DFEE24-AADB-4780-A3D0-03F23E3E2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28E5-AA77-474D-BC30-E3900E5B4418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EF7D73C-78E9-4139-9203-566DACF5A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85F5B4-0932-4837-AD95-DCE5A4415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E34-A7D6-4887-B726-06776F948B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25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4EB9F5-E27E-4DAE-BEA6-3B8D518BA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30CE2FD-878B-45C8-9CB6-98816AFDF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436503C-4ABD-470C-A69E-F9A423815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6C8B17DE-7C78-4B00-84E4-02A6FE80D5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6FD09D0-70E1-426D-8351-4D72EF03B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CD2EF3A-B8A7-4B40-ACD2-80CD1AE9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28E5-AA77-474D-BC30-E3900E5B4418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7711A8F-8D06-4C88-BB4D-3946F59B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535623F-9984-4D35-8B9B-23D11D182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E34-A7D6-4887-B726-06776F948B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19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BB4947-405B-4ABA-9F2A-1ADD8676D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41DEF81-0E09-454D-86FB-CF1FA8459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28E5-AA77-474D-BC30-E3900E5B4418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C80BC32-D5EA-4F18-94B4-D05089E3E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0B66231-7378-4959-8F43-641226F4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E34-A7D6-4887-B726-06776F948B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066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E8329C0-9352-424C-AA41-1F2CF7FBA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28E5-AA77-474D-BC30-E3900E5B4418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F7E71AA-0143-446D-A0C7-8DE646A6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86656E2-4251-485D-A936-F6D35490C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E34-A7D6-4887-B726-06776F948B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55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CAF1FB-AAC6-4BDE-8EF6-CC27DCAD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19352B-B28E-42A2-8C64-05FE3203D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7ABACFD-4AF4-474A-8CB5-2AD2DCD5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85A5334-D55B-4DD7-ADB1-5D4E8A448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28E5-AA77-474D-BC30-E3900E5B4418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9E4F54-5356-46D1-A87B-007ED726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CE4E9A4-BCA8-4606-9D8B-752E5D88E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E34-A7D6-4887-B726-06776F948B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854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45BF0E-BE4F-448A-8CE4-D897E26B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052EA12-8B14-4C11-8486-4DC83EAAA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6F124DC-83A2-49CB-A1F7-4DCE6ED5E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32D534-A5BA-450E-AB7A-0CEE061B6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28E5-AA77-474D-BC30-E3900E5B4418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7F3065-0FA7-492C-9ACB-63BAF0AB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6A58BE-8033-4EFA-B25C-84986AA78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E34-A7D6-4887-B726-06776F948B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669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88563DC-70BB-4D19-8385-3AF124AFC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3BB8461-CE64-4411-A45E-F21EBE81F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9B64C0-AB24-4D6C-9740-B99A57A28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728E5-AA77-474D-BC30-E3900E5B4418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A8B00E-DC6F-40D0-9E75-DDC31B7F5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1D1662-54A0-4CC6-8BA2-4DD7FDBF9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A2E34-A7D6-4887-B726-06776F948B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434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10.png"/><Relationship Id="rId2" Type="http://schemas.openxmlformats.org/officeDocument/2006/relationships/audio" Target="../media/media2.m4a"/><Relationship Id="rId16" Type="http://schemas.openxmlformats.org/officeDocument/2006/relationships/image" Target="../media/image23.tiff"/><Relationship Id="rId1" Type="http://schemas.microsoft.com/office/2007/relationships/media" Target="../media/media2.m4a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emf"/><Relationship Id="rId1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jpe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audio" Target="../media/media3.m4a"/><Relationship Id="rId16" Type="http://schemas.openxmlformats.org/officeDocument/2006/relationships/image" Target="../media/image29.png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11" Type="http://schemas.openxmlformats.org/officeDocument/2006/relationships/image" Target="../media/image26.jpeg"/><Relationship Id="rId5" Type="http://schemas.openxmlformats.org/officeDocument/2006/relationships/image" Target="../media/image11.png"/><Relationship Id="rId15" Type="http://schemas.openxmlformats.org/officeDocument/2006/relationships/image" Target="../media/image10.png"/><Relationship Id="rId10" Type="http://schemas.openxmlformats.org/officeDocument/2006/relationships/image" Target="../media/image17.emf"/><Relationship Id="rId4" Type="http://schemas.openxmlformats.org/officeDocument/2006/relationships/image" Target="../media/image24.jpeg"/><Relationship Id="rId9" Type="http://schemas.openxmlformats.org/officeDocument/2006/relationships/image" Target="../media/image25.tiff"/><Relationship Id="rId1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media4.m4a"/><Relationship Id="rId7" Type="http://schemas.openxmlformats.org/officeDocument/2006/relationships/image" Target="../media/image3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https://lh4.googleusercontent.com/bW5rEO6u_Wm-mJbYfV15OFBUQ7RVmpz-rJYAZXkeqNMfKS8XVzR-z_RMZlYcTIClWzml7ZjGN_ejhaYDkJj_eGqkIMBx2_rfMDCdROtrhi0ruk8foSliVvhM7Qe16dR-SH0sj9_s" TargetMode="External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fif"/><Relationship Id="rId12" Type="http://schemas.openxmlformats.org/officeDocument/2006/relationships/image" Target="../media/image43.jpg"/><Relationship Id="rId17" Type="http://schemas.openxmlformats.org/officeDocument/2006/relationships/image" Target="../media/image10.png"/><Relationship Id="rId2" Type="http://schemas.openxmlformats.org/officeDocument/2006/relationships/audio" Target="../media/media5.m4a"/><Relationship Id="rId16" Type="http://schemas.openxmlformats.org/officeDocument/2006/relationships/image" Target="../media/image46.jpg"/><Relationship Id="rId1" Type="http://schemas.microsoft.com/office/2007/relationships/media" Target="../media/media5.m4a"/><Relationship Id="rId6" Type="http://schemas.openxmlformats.org/officeDocument/2006/relationships/image" Target="../media/image37.jfif"/><Relationship Id="rId11" Type="http://schemas.openxmlformats.org/officeDocument/2006/relationships/image" Target="../media/image42.jfif"/><Relationship Id="rId5" Type="http://schemas.openxmlformats.org/officeDocument/2006/relationships/image" Target="../media/image36.png"/><Relationship Id="rId15" Type="http://schemas.microsoft.com/office/2007/relationships/hdphoto" Target="../media/hdphoto1.wdp"/><Relationship Id="rId10" Type="http://schemas.openxmlformats.org/officeDocument/2006/relationships/image" Target="../media/image41.jpg"/><Relationship Id="rId4" Type="http://schemas.openxmlformats.org/officeDocument/2006/relationships/image" Target="../media/image35.jfif"/><Relationship Id="rId9" Type="http://schemas.openxmlformats.org/officeDocument/2006/relationships/image" Target="../media/image40.jfif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562F81-7F36-4AD9-B906-4214BD62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97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Novel </a:t>
            </a:r>
            <a:r>
              <a:rPr lang="cs-CZ" sz="4000" b="1" dirty="0" err="1"/>
              <a:t>electrophysiological</a:t>
            </a:r>
            <a:r>
              <a:rPr lang="cs-CZ" sz="4000" b="1" dirty="0"/>
              <a:t> </a:t>
            </a:r>
            <a:r>
              <a:rPr lang="cs-CZ" sz="4000" b="1" dirty="0" err="1"/>
              <a:t>biomarkers</a:t>
            </a:r>
            <a:r>
              <a:rPr lang="cs-CZ" sz="4000" b="1" dirty="0"/>
              <a:t> </a:t>
            </a:r>
            <a:r>
              <a:rPr lang="cs-CZ" sz="4000" b="1" dirty="0" err="1"/>
              <a:t>of</a:t>
            </a:r>
            <a:r>
              <a:rPr lang="cs-CZ" sz="4000" b="1" dirty="0"/>
              <a:t> </a:t>
            </a:r>
            <a:r>
              <a:rPr lang="cs-CZ" sz="4000" b="1" dirty="0" err="1"/>
              <a:t>epileptogenicity</a:t>
            </a:r>
            <a:r>
              <a:rPr lang="cs-CZ" sz="4000" b="1" dirty="0"/>
              <a:t> and </a:t>
            </a:r>
            <a:r>
              <a:rPr lang="cs-CZ" sz="4000" b="1" dirty="0" err="1"/>
              <a:t>cortical</a:t>
            </a:r>
            <a:r>
              <a:rPr lang="cs-CZ" sz="4000" b="1" dirty="0"/>
              <a:t> excitability</a:t>
            </a:r>
          </a:p>
        </p:txBody>
      </p:sp>
      <p:pic>
        <p:nvPicPr>
          <p:cNvPr id="1026" name="Picture 2" descr="Pavel Pořízka z CEITEC VUT: Při studiu je důležité cestovat, nabírat  zkušenosti i navazovat mezinárodní kontakty – Česká věda do světa">
            <a:extLst>
              <a:ext uri="{FF2B5EF4-FFF2-40B4-BE49-F238E27FC236}">
                <a16:creationId xmlns:a16="http://schemas.microsoft.com/office/drawing/2014/main" id="{A3A870EB-DC4A-47DE-8E05-1029C9389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85" y="4883915"/>
            <a:ext cx="2460453" cy="137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pilepsie Brno">
            <a:extLst>
              <a:ext uri="{FF2B5EF4-FFF2-40B4-BE49-F238E27FC236}">
                <a16:creationId xmlns:a16="http://schemas.microsoft.com/office/drawing/2014/main" id="{0C36C830-91F9-45E6-A0BA-D89BD5DCB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65" y="4333962"/>
            <a:ext cx="7243159" cy="6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4BB32D4-CE9A-4E04-BF45-77A585810E2C}"/>
              </a:ext>
            </a:extLst>
          </p:cNvPr>
          <p:cNvSpPr/>
          <p:nvPr/>
        </p:nvSpPr>
        <p:spPr>
          <a:xfrm>
            <a:off x="7119640" y="4085141"/>
            <a:ext cx="5060287" cy="96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32" name="Picture 8" descr="Pro média | Lékařská fakulta Masarykovy univerzity | MUNI MED">
            <a:extLst>
              <a:ext uri="{FF2B5EF4-FFF2-40B4-BE49-F238E27FC236}">
                <a16:creationId xmlns:a16="http://schemas.microsoft.com/office/drawing/2014/main" id="{C830F440-95E4-4ADA-8ACC-7CC765B9C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348" y="4271496"/>
            <a:ext cx="1255515" cy="96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omovská stránka - FNUSA">
            <a:extLst>
              <a:ext uri="{FF2B5EF4-FFF2-40B4-BE49-F238E27FC236}">
                <a16:creationId xmlns:a16="http://schemas.microsoft.com/office/drawing/2014/main" id="{C916E854-B464-49D4-9412-FDC645DF0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444" y="5252282"/>
            <a:ext cx="1192864" cy="56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omovská stránka - FNUSA">
            <a:extLst>
              <a:ext uri="{FF2B5EF4-FFF2-40B4-BE49-F238E27FC236}">
                <a16:creationId xmlns:a16="http://schemas.microsoft.com/office/drawing/2014/main" id="{E2F36A2C-F292-461E-8AAA-5B2FDF1CE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95" y="5298793"/>
            <a:ext cx="1008197" cy="35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Ústav přístrojové techniky AV ČR, v. v. i., ústav přístrojové techniky,  výzkum, koherenční optika">
            <a:extLst>
              <a:ext uri="{FF2B5EF4-FFF2-40B4-BE49-F238E27FC236}">
                <a16:creationId xmlns:a16="http://schemas.microsoft.com/office/drawing/2014/main" id="{4EE46870-73A8-4D14-84BA-FB37A093A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863" y="4332636"/>
            <a:ext cx="1162492" cy="7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8210648-2196-DB45-8504-EF9F4D6EA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02" y="4461862"/>
            <a:ext cx="881971" cy="96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Neuro - McGill University">
            <a:extLst>
              <a:ext uri="{FF2B5EF4-FFF2-40B4-BE49-F238E27FC236}">
                <a16:creationId xmlns:a16="http://schemas.microsoft.com/office/drawing/2014/main" id="{4E209461-3950-F64C-B6F4-C6998E4CF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9" y="5667619"/>
            <a:ext cx="1732374" cy="59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ome - EpiCARE">
            <a:extLst>
              <a:ext uri="{FF2B5EF4-FFF2-40B4-BE49-F238E27FC236}">
                <a16:creationId xmlns:a16="http://schemas.microsoft.com/office/drawing/2014/main" id="{F64794E2-436C-C441-B0A4-6F88FFB4A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57" y="4766320"/>
            <a:ext cx="1426636" cy="119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2515E48-6F2E-B54F-86AA-FF7A9A7F3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15"/>
    </mc:Choice>
    <mc:Fallback xmlns="">
      <p:transition spd="slow" advTm="98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00CC2C89-15D1-4B25-87C7-3F8A7CD570A6}"/>
              </a:ext>
            </a:extLst>
          </p:cNvPr>
          <p:cNvSpPr txBox="1"/>
          <p:nvPr/>
        </p:nvSpPr>
        <p:spPr>
          <a:xfrm>
            <a:off x="634196" y="1589710"/>
            <a:ext cx="777777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HFOs</a:t>
            </a:r>
            <a:endParaRPr lang="cs-CZ" sz="1600" dirty="0"/>
          </a:p>
          <a:p>
            <a:endParaRPr lang="cs-CZ" sz="300" dirty="0"/>
          </a:p>
          <a:p>
            <a:r>
              <a:rPr lang="cs-CZ" sz="1000" dirty="0" err="1"/>
              <a:t>High</a:t>
            </a:r>
            <a:endParaRPr lang="cs-CZ" sz="1000" dirty="0"/>
          </a:p>
          <a:p>
            <a:r>
              <a:rPr lang="cs-CZ" sz="1000" dirty="0" err="1"/>
              <a:t>Frequency</a:t>
            </a:r>
            <a:r>
              <a:rPr lang="cs-CZ" sz="1000" dirty="0"/>
              <a:t> </a:t>
            </a:r>
          </a:p>
          <a:p>
            <a:r>
              <a:rPr lang="cs-CZ" sz="1000" dirty="0" err="1"/>
              <a:t>Oscillations</a:t>
            </a:r>
            <a:endParaRPr lang="cs-CZ" sz="10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200" dirty="0"/>
          </a:p>
          <a:p>
            <a:endParaRPr lang="cs-CZ" sz="1600" dirty="0"/>
          </a:p>
          <a:p>
            <a:r>
              <a:rPr lang="cs-CZ" sz="1600" dirty="0" err="1"/>
              <a:t>VHFOs</a:t>
            </a:r>
            <a:endParaRPr lang="cs-CZ" sz="1600" dirty="0"/>
          </a:p>
          <a:p>
            <a:endParaRPr lang="cs-CZ" sz="300" dirty="0"/>
          </a:p>
          <a:p>
            <a:r>
              <a:rPr lang="cs-CZ" sz="1000" dirty="0"/>
              <a:t>Very </a:t>
            </a:r>
          </a:p>
          <a:p>
            <a:r>
              <a:rPr lang="cs-CZ" sz="1000" dirty="0" err="1"/>
              <a:t>High</a:t>
            </a:r>
            <a:endParaRPr lang="cs-CZ" sz="1000" dirty="0"/>
          </a:p>
          <a:p>
            <a:r>
              <a:rPr lang="cs-CZ" sz="1000" dirty="0" err="1"/>
              <a:t>Frequency</a:t>
            </a:r>
            <a:endParaRPr lang="cs-CZ" sz="1000" dirty="0"/>
          </a:p>
          <a:p>
            <a:r>
              <a:rPr lang="cs-CZ" sz="1000" dirty="0" err="1"/>
              <a:t>Oscillations</a:t>
            </a:r>
            <a:endParaRPr lang="cs-CZ" sz="10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400" dirty="0"/>
          </a:p>
          <a:p>
            <a:endParaRPr lang="cs-CZ" sz="1600" dirty="0"/>
          </a:p>
          <a:p>
            <a:r>
              <a:rPr lang="cs-CZ" sz="1600" dirty="0" err="1"/>
              <a:t>UFOs</a:t>
            </a:r>
            <a:endParaRPr lang="cs-CZ" sz="1600" dirty="0"/>
          </a:p>
          <a:p>
            <a:endParaRPr lang="cs-CZ" sz="300" dirty="0"/>
          </a:p>
          <a:p>
            <a:r>
              <a:rPr lang="cs-CZ" sz="1000" dirty="0"/>
              <a:t>Ultra</a:t>
            </a:r>
          </a:p>
          <a:p>
            <a:r>
              <a:rPr lang="cs-CZ" sz="1000" dirty="0"/>
              <a:t>Fast </a:t>
            </a:r>
          </a:p>
          <a:p>
            <a:r>
              <a:rPr lang="cs-CZ" sz="1000" dirty="0" err="1"/>
              <a:t>Oscillations</a:t>
            </a:r>
            <a:endParaRPr lang="cs-CZ" sz="10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19A9D8E-E5AA-49B1-8DA7-C6618B3B90E6}"/>
              </a:ext>
            </a:extLst>
          </p:cNvPr>
          <p:cNvSpPr txBox="1"/>
          <p:nvPr/>
        </p:nvSpPr>
        <p:spPr>
          <a:xfrm>
            <a:off x="2933238" y="1346267"/>
            <a:ext cx="1233094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cs-CZ" sz="1200" dirty="0" err="1"/>
              <a:t>macrorecordings</a:t>
            </a:r>
            <a:endParaRPr lang="cs-CZ" sz="1200" dirty="0"/>
          </a:p>
        </p:txBody>
      </p:sp>
      <p:pic>
        <p:nvPicPr>
          <p:cNvPr id="15" name="image5.png">
            <a:extLst>
              <a:ext uri="{FF2B5EF4-FFF2-40B4-BE49-F238E27FC236}">
                <a16:creationId xmlns:a16="http://schemas.microsoft.com/office/drawing/2014/main" id="{CC4FBD68-C7F5-412F-8AE3-418BEBB5DB18}"/>
              </a:ext>
            </a:extLst>
          </p:cNvPr>
          <p:cNvPicPr/>
          <p:nvPr/>
        </p:nvPicPr>
        <p:blipFill rotWithShape="1">
          <a:blip r:embed="rId4"/>
          <a:srcRect l="1904" t="3037" r="50193" b="65230"/>
          <a:stretch/>
        </p:blipFill>
        <p:spPr>
          <a:xfrm>
            <a:off x="2881584" y="5217648"/>
            <a:ext cx="3102541" cy="1535531"/>
          </a:xfrm>
          <a:prstGeom prst="rect">
            <a:avLst/>
          </a:prstGeom>
          <a:ln/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28FE308A-A99E-4E45-9E0D-8E3D7EE664E8}"/>
              </a:ext>
            </a:extLst>
          </p:cNvPr>
          <p:cNvSpPr txBox="1"/>
          <p:nvPr/>
        </p:nvSpPr>
        <p:spPr>
          <a:xfrm>
            <a:off x="633273" y="5868773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2-8 kHz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9B32C68-BB64-4508-AAD8-FBDCED26248F}"/>
              </a:ext>
            </a:extLst>
          </p:cNvPr>
          <p:cNvSpPr txBox="1"/>
          <p:nvPr/>
        </p:nvSpPr>
        <p:spPr>
          <a:xfrm>
            <a:off x="633272" y="2420736"/>
            <a:ext cx="888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80 - 500 Hz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F3F5ECC-FBC0-42AA-BEAE-C36072DF2D04}"/>
              </a:ext>
            </a:extLst>
          </p:cNvPr>
          <p:cNvSpPr txBox="1"/>
          <p:nvPr/>
        </p:nvSpPr>
        <p:spPr>
          <a:xfrm>
            <a:off x="1418757" y="5180443"/>
            <a:ext cx="17137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b="1" dirty="0"/>
              <a:t>8</a:t>
            </a:r>
          </a:p>
          <a:p>
            <a:r>
              <a:rPr lang="cs-CZ" sz="800" b="1" dirty="0"/>
              <a:t>7</a:t>
            </a:r>
          </a:p>
          <a:p>
            <a:r>
              <a:rPr lang="cs-CZ" sz="800" b="1" dirty="0"/>
              <a:t>6</a:t>
            </a:r>
          </a:p>
          <a:p>
            <a:r>
              <a:rPr lang="cs-CZ" sz="800" b="1" dirty="0"/>
              <a:t>5</a:t>
            </a:r>
          </a:p>
          <a:p>
            <a:r>
              <a:rPr lang="cs-CZ" sz="800" b="1" dirty="0"/>
              <a:t>4</a:t>
            </a:r>
          </a:p>
          <a:p>
            <a:r>
              <a:rPr lang="cs-CZ" sz="800" b="1" dirty="0"/>
              <a:t>3</a:t>
            </a:r>
          </a:p>
          <a:p>
            <a:r>
              <a:rPr lang="cs-CZ" sz="800" b="1" dirty="0"/>
              <a:t>2</a:t>
            </a:r>
          </a:p>
          <a:p>
            <a:r>
              <a:rPr lang="cs-CZ" sz="800" b="1" dirty="0"/>
              <a:t>1</a:t>
            </a:r>
          </a:p>
          <a:p>
            <a:r>
              <a:rPr lang="cs-CZ" sz="800" b="1" dirty="0"/>
              <a:t>0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34EF91A3-BE3D-456C-B755-D94F41C93E40}"/>
              </a:ext>
            </a:extLst>
          </p:cNvPr>
          <p:cNvSpPr/>
          <p:nvPr/>
        </p:nvSpPr>
        <p:spPr>
          <a:xfrm>
            <a:off x="650051" y="5120751"/>
            <a:ext cx="655950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82807E4A-68C6-4A0E-ABC2-5C16E7F71158}"/>
              </a:ext>
            </a:extLst>
          </p:cNvPr>
          <p:cNvSpPr/>
          <p:nvPr/>
        </p:nvSpPr>
        <p:spPr>
          <a:xfrm>
            <a:off x="666828" y="3290500"/>
            <a:ext cx="655950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CDFA2ECA-129E-47BD-B31C-3314FE4E325C}"/>
              </a:ext>
            </a:extLst>
          </p:cNvPr>
          <p:cNvSpPr/>
          <p:nvPr/>
        </p:nvSpPr>
        <p:spPr>
          <a:xfrm>
            <a:off x="666828" y="1623266"/>
            <a:ext cx="655950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6C3DD0CB-603A-40C7-AD54-84A7998E62BB}"/>
              </a:ext>
            </a:extLst>
          </p:cNvPr>
          <p:cNvSpPr/>
          <p:nvPr/>
        </p:nvSpPr>
        <p:spPr>
          <a:xfrm>
            <a:off x="5486401" y="6543413"/>
            <a:ext cx="318781" cy="314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Picture 21">
            <a:extLst>
              <a:ext uri="{FF2B5EF4-FFF2-40B4-BE49-F238E27FC236}">
                <a16:creationId xmlns:a16="http://schemas.microsoft.com/office/drawing/2014/main" id="{6932DA00-637B-4DC0-8A0B-73E9D5B5DF7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8" t="4962" r="32527" b="29691"/>
          <a:stretch/>
        </p:blipFill>
        <p:spPr bwMode="auto">
          <a:xfrm>
            <a:off x="1627197" y="5259250"/>
            <a:ext cx="1194622" cy="15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CF881F05-060E-4661-8A59-8B636A7629D2}"/>
              </a:ext>
            </a:extLst>
          </p:cNvPr>
          <p:cNvSpPr txBox="1"/>
          <p:nvPr/>
        </p:nvSpPr>
        <p:spPr>
          <a:xfrm rot="16200000">
            <a:off x="5360533" y="5737806"/>
            <a:ext cx="1366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/>
              <a:t>Paper</a:t>
            </a:r>
            <a:r>
              <a:rPr lang="cs-CZ" sz="1100" dirty="0"/>
              <a:t> in </a:t>
            </a:r>
            <a:r>
              <a:rPr lang="cs-CZ" sz="1100" dirty="0" err="1"/>
              <a:t>preparation</a:t>
            </a:r>
            <a:endParaRPr lang="cs-CZ" sz="1100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DCB6187-F083-4529-9972-2D3E419584EC}"/>
              </a:ext>
            </a:extLst>
          </p:cNvPr>
          <p:cNvSpPr txBox="1"/>
          <p:nvPr/>
        </p:nvSpPr>
        <p:spPr>
          <a:xfrm>
            <a:off x="2475068" y="5232000"/>
            <a:ext cx="3658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b="1" dirty="0">
                <a:solidFill>
                  <a:schemeClr val="bg1"/>
                </a:solidFill>
              </a:rPr>
              <a:t>TFA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B45A89FD-9517-42F7-8431-E19D000D9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540" y="2824486"/>
            <a:ext cx="2639322" cy="2012483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DF047EB8-6C18-4B1C-94A4-C051379612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5239" y="3290500"/>
            <a:ext cx="1918803" cy="158646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8682CE8-C87F-4B99-AD48-0F4634A10111}"/>
              </a:ext>
            </a:extLst>
          </p:cNvPr>
          <p:cNvSpPr txBox="1"/>
          <p:nvPr/>
        </p:nvSpPr>
        <p:spPr>
          <a:xfrm>
            <a:off x="2952474" y="4888809"/>
            <a:ext cx="1194622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cs-CZ" sz="1200" dirty="0" err="1"/>
              <a:t>microrecordings</a:t>
            </a:r>
            <a:endParaRPr lang="cs-CZ" sz="1200" dirty="0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47B8905B-E16E-4750-9024-0BE4AEDE1757}"/>
              </a:ext>
            </a:extLst>
          </p:cNvPr>
          <p:cNvSpPr/>
          <p:nvPr/>
        </p:nvSpPr>
        <p:spPr>
          <a:xfrm>
            <a:off x="2817021" y="2889865"/>
            <a:ext cx="1620755" cy="767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8CA056B-FCA2-492D-A4F1-00F61580CCB8}"/>
              </a:ext>
            </a:extLst>
          </p:cNvPr>
          <p:cNvSpPr txBox="1"/>
          <p:nvPr/>
        </p:nvSpPr>
        <p:spPr>
          <a:xfrm>
            <a:off x="2933238" y="3152001"/>
            <a:ext cx="1233094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cs-CZ" sz="1200" dirty="0" err="1"/>
              <a:t>macrorecordings</a:t>
            </a:r>
            <a:endParaRPr lang="cs-CZ" sz="1200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88174764-8891-4A1E-8F5E-F97F99BE9826}"/>
              </a:ext>
            </a:extLst>
          </p:cNvPr>
          <p:cNvSpPr txBox="1"/>
          <p:nvPr/>
        </p:nvSpPr>
        <p:spPr>
          <a:xfrm rot="16200000">
            <a:off x="5080610" y="3826512"/>
            <a:ext cx="19287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Brazdil et al, Ann </a:t>
            </a:r>
            <a:r>
              <a:rPr lang="cs-CZ" sz="1100" dirty="0" err="1"/>
              <a:t>Neurol</a:t>
            </a:r>
            <a:r>
              <a:rPr lang="cs-CZ" sz="1100" dirty="0"/>
              <a:t>, 2017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1041271-8D19-40BB-9C99-2D486D34A666}"/>
              </a:ext>
            </a:extLst>
          </p:cNvPr>
          <p:cNvSpPr txBox="1"/>
          <p:nvPr/>
        </p:nvSpPr>
        <p:spPr>
          <a:xfrm>
            <a:off x="633273" y="4281287"/>
            <a:ext cx="1085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500 - 2,000 Hz</a:t>
            </a:r>
          </a:p>
        </p:txBody>
      </p:sp>
      <p:cxnSp>
        <p:nvCxnSpPr>
          <p:cNvPr id="70" name="Spojnice: pravoúhlá 69">
            <a:extLst>
              <a:ext uri="{FF2B5EF4-FFF2-40B4-BE49-F238E27FC236}">
                <a16:creationId xmlns:a16="http://schemas.microsoft.com/office/drawing/2014/main" id="{023D9805-7139-4E7C-803F-25B9927E89D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354193" y="4787518"/>
            <a:ext cx="1911295" cy="250892"/>
          </a:xfrm>
          <a:prstGeom prst="bentConnector3">
            <a:avLst>
              <a:gd name="adj1" fmla="val 16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se šipkou 75">
            <a:extLst>
              <a:ext uri="{FF2B5EF4-FFF2-40B4-BE49-F238E27FC236}">
                <a16:creationId xmlns:a16="http://schemas.microsoft.com/office/drawing/2014/main" id="{92B8F05E-B265-47BB-8E39-BA8870A42281}"/>
              </a:ext>
            </a:extLst>
          </p:cNvPr>
          <p:cNvCxnSpPr>
            <a:cxnSpLocks/>
          </p:cNvCxnSpPr>
          <p:nvPr/>
        </p:nvCxnSpPr>
        <p:spPr>
          <a:xfrm flipV="1">
            <a:off x="6423990" y="3948928"/>
            <a:ext cx="1725598" cy="83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bdélník 40">
            <a:extLst>
              <a:ext uri="{FF2B5EF4-FFF2-40B4-BE49-F238E27FC236}">
                <a16:creationId xmlns:a16="http://schemas.microsoft.com/office/drawing/2014/main" id="{37CD95A1-6079-8E4C-83D0-3D0394C77297}"/>
              </a:ext>
            </a:extLst>
          </p:cNvPr>
          <p:cNvSpPr/>
          <p:nvPr/>
        </p:nvSpPr>
        <p:spPr>
          <a:xfrm>
            <a:off x="6897407" y="2909852"/>
            <a:ext cx="5084662" cy="529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4E16FB89-85D7-5C40-A5EA-E49FE3205ED8}"/>
              </a:ext>
            </a:extLst>
          </p:cNvPr>
          <p:cNvSpPr/>
          <p:nvPr/>
        </p:nvSpPr>
        <p:spPr>
          <a:xfrm>
            <a:off x="10906125" y="1852580"/>
            <a:ext cx="1333907" cy="1106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9" name="Obrázek 38">
            <a:extLst>
              <a:ext uri="{FF2B5EF4-FFF2-40B4-BE49-F238E27FC236}">
                <a16:creationId xmlns:a16="http://schemas.microsoft.com/office/drawing/2014/main" id="{5B770718-8803-4E41-A717-C80AFC7985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2558" y="1659174"/>
            <a:ext cx="1113290" cy="946297"/>
          </a:xfrm>
          <a:prstGeom prst="rect">
            <a:avLst/>
          </a:prstGeom>
        </p:spPr>
      </p:pic>
      <p:sp>
        <p:nvSpPr>
          <p:cNvPr id="43" name="TextovéPole 42">
            <a:extLst>
              <a:ext uri="{FF2B5EF4-FFF2-40B4-BE49-F238E27FC236}">
                <a16:creationId xmlns:a16="http://schemas.microsoft.com/office/drawing/2014/main" id="{F3F53DBA-FD32-9249-9AD7-EAA55A77E809}"/>
              </a:ext>
            </a:extLst>
          </p:cNvPr>
          <p:cNvSpPr txBox="1"/>
          <p:nvPr/>
        </p:nvSpPr>
        <p:spPr>
          <a:xfrm>
            <a:off x="4223155" y="1422936"/>
            <a:ext cx="2424062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/>
              <a:t>Brazdil</a:t>
            </a:r>
            <a:r>
              <a:rPr lang="cs-CZ" sz="1100" dirty="0"/>
              <a:t> et al, </a:t>
            </a:r>
            <a:r>
              <a:rPr lang="cs-CZ" sz="1100" dirty="0" err="1"/>
              <a:t>Epilepsy</a:t>
            </a:r>
            <a:r>
              <a:rPr lang="cs-CZ" sz="1100" dirty="0"/>
              <a:t> Res 2010</a:t>
            </a:r>
          </a:p>
          <a:p>
            <a:r>
              <a:rPr lang="cs-CZ" sz="1100" dirty="0" err="1"/>
              <a:t>Pail</a:t>
            </a:r>
            <a:r>
              <a:rPr lang="cs-CZ" sz="1100" dirty="0"/>
              <a:t> et al, </a:t>
            </a:r>
            <a:r>
              <a:rPr lang="cs-CZ" sz="1100" dirty="0" err="1"/>
              <a:t>Clin</a:t>
            </a:r>
            <a:r>
              <a:rPr lang="cs-CZ" sz="1100" dirty="0"/>
              <a:t> </a:t>
            </a:r>
            <a:r>
              <a:rPr lang="cs-CZ" sz="1100" dirty="0" err="1"/>
              <a:t>Neurophysiol</a:t>
            </a:r>
            <a:r>
              <a:rPr lang="cs-CZ" sz="1100" dirty="0"/>
              <a:t> 2013</a:t>
            </a:r>
          </a:p>
          <a:p>
            <a:r>
              <a:rPr lang="cs-CZ" sz="1100" dirty="0" err="1"/>
              <a:t>Brazdil</a:t>
            </a:r>
            <a:r>
              <a:rPr lang="cs-CZ" sz="1100" dirty="0"/>
              <a:t> et al, BMC </a:t>
            </a:r>
            <a:r>
              <a:rPr lang="cs-CZ" sz="1100" dirty="0" err="1"/>
              <a:t>Neurosci</a:t>
            </a:r>
            <a:r>
              <a:rPr lang="cs-CZ" sz="1100" dirty="0"/>
              <a:t> 2015</a:t>
            </a:r>
          </a:p>
          <a:p>
            <a:r>
              <a:rPr lang="cs-CZ" sz="1100" dirty="0" err="1"/>
              <a:t>Pail</a:t>
            </a:r>
            <a:r>
              <a:rPr lang="cs-CZ" sz="1100" dirty="0"/>
              <a:t> et al, </a:t>
            </a:r>
            <a:r>
              <a:rPr lang="cs-CZ" sz="1100" dirty="0" err="1"/>
              <a:t>Clin</a:t>
            </a:r>
            <a:r>
              <a:rPr lang="cs-CZ" sz="1100" dirty="0"/>
              <a:t> </a:t>
            </a:r>
            <a:r>
              <a:rPr lang="cs-CZ" sz="1100" dirty="0" err="1"/>
              <a:t>Neurophysiol</a:t>
            </a:r>
            <a:r>
              <a:rPr lang="cs-CZ" sz="1100" dirty="0"/>
              <a:t> 2017</a:t>
            </a:r>
          </a:p>
          <a:p>
            <a:r>
              <a:rPr lang="cs-CZ" sz="1100" dirty="0" err="1"/>
              <a:t>Rehulka</a:t>
            </a:r>
            <a:r>
              <a:rPr lang="cs-CZ" sz="1100" dirty="0"/>
              <a:t> et al, </a:t>
            </a:r>
            <a:r>
              <a:rPr lang="cs-CZ" sz="1100" dirty="0" err="1"/>
              <a:t>Clin</a:t>
            </a:r>
            <a:r>
              <a:rPr lang="cs-CZ" sz="1100" dirty="0"/>
              <a:t> </a:t>
            </a:r>
            <a:r>
              <a:rPr lang="cs-CZ" sz="1100" dirty="0" err="1"/>
              <a:t>Neurophysiol</a:t>
            </a:r>
            <a:r>
              <a:rPr lang="cs-CZ" sz="1100" dirty="0"/>
              <a:t> 2019</a:t>
            </a:r>
          </a:p>
          <a:p>
            <a:r>
              <a:rPr lang="cs-CZ" sz="1100" dirty="0" err="1"/>
              <a:t>Klimes</a:t>
            </a:r>
            <a:r>
              <a:rPr lang="cs-CZ" sz="1100" dirty="0"/>
              <a:t> et al, </a:t>
            </a:r>
            <a:r>
              <a:rPr lang="cs-CZ" sz="1100" dirty="0" err="1"/>
              <a:t>Epilepsia</a:t>
            </a:r>
            <a:r>
              <a:rPr lang="cs-CZ" sz="1100" dirty="0"/>
              <a:t> 2019</a:t>
            </a:r>
          </a:p>
          <a:p>
            <a:r>
              <a:rPr lang="cs-CZ" sz="1100" dirty="0" err="1"/>
              <a:t>Cimbalnik</a:t>
            </a:r>
            <a:r>
              <a:rPr lang="cs-CZ" sz="1100" dirty="0"/>
              <a:t> et al, </a:t>
            </a:r>
            <a:r>
              <a:rPr lang="cs-CZ" sz="1100" dirty="0" err="1"/>
              <a:t>Clin</a:t>
            </a:r>
            <a:r>
              <a:rPr lang="cs-CZ" sz="1100" dirty="0"/>
              <a:t> </a:t>
            </a:r>
            <a:r>
              <a:rPr lang="cs-CZ" sz="1100" dirty="0" err="1"/>
              <a:t>Neurophysiol</a:t>
            </a:r>
            <a:r>
              <a:rPr lang="cs-CZ" sz="1100" dirty="0"/>
              <a:t> 2019</a:t>
            </a:r>
          </a:p>
          <a:p>
            <a:r>
              <a:rPr lang="cs-CZ" sz="1100" dirty="0" err="1"/>
              <a:t>Cimbalnik</a:t>
            </a:r>
            <a:r>
              <a:rPr lang="cs-CZ" sz="1100" dirty="0"/>
              <a:t> et al, Front </a:t>
            </a:r>
            <a:r>
              <a:rPr lang="cs-CZ" sz="1100" dirty="0" err="1"/>
              <a:t>Neurol</a:t>
            </a:r>
            <a:r>
              <a:rPr lang="cs-CZ" sz="1100" dirty="0"/>
              <a:t> 2020</a:t>
            </a:r>
          </a:p>
          <a:p>
            <a:r>
              <a:rPr lang="cs-CZ" sz="1100" dirty="0" err="1"/>
              <a:t>Pail</a:t>
            </a:r>
            <a:r>
              <a:rPr lang="cs-CZ" sz="1100" dirty="0"/>
              <a:t> et al, </a:t>
            </a:r>
            <a:r>
              <a:rPr lang="cs-CZ" sz="1100" dirty="0" err="1"/>
              <a:t>Sci</a:t>
            </a:r>
            <a:r>
              <a:rPr lang="cs-CZ" sz="1100" dirty="0"/>
              <a:t> </a:t>
            </a:r>
            <a:r>
              <a:rPr lang="cs-CZ" sz="1100" dirty="0" err="1"/>
              <a:t>Rep</a:t>
            </a:r>
            <a:r>
              <a:rPr lang="cs-CZ" sz="1100" dirty="0"/>
              <a:t> 2020</a:t>
            </a:r>
          </a:p>
          <a:p>
            <a:endParaRPr lang="cs-CZ" dirty="0"/>
          </a:p>
        </p:txBody>
      </p:sp>
      <p:pic>
        <p:nvPicPr>
          <p:cNvPr id="44" name="Obrázek 43">
            <a:extLst>
              <a:ext uri="{FF2B5EF4-FFF2-40B4-BE49-F238E27FC236}">
                <a16:creationId xmlns:a16="http://schemas.microsoft.com/office/drawing/2014/main" id="{64A5AB5C-97CB-1D40-83AF-81EC62640C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5147" y="1719842"/>
            <a:ext cx="813127" cy="813127"/>
          </a:xfrm>
          <a:prstGeom prst="rect">
            <a:avLst/>
          </a:prstGeom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84FDCF1B-9350-684B-8027-BAAEEE128E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6434" y="2410792"/>
            <a:ext cx="508601" cy="254301"/>
          </a:xfrm>
          <a:prstGeom prst="rect">
            <a:avLst/>
          </a:prstGeom>
        </p:spPr>
      </p:pic>
      <p:sp>
        <p:nvSpPr>
          <p:cNvPr id="47" name="TextovéPole 46">
            <a:extLst>
              <a:ext uri="{FF2B5EF4-FFF2-40B4-BE49-F238E27FC236}">
                <a16:creationId xmlns:a16="http://schemas.microsoft.com/office/drawing/2014/main" id="{8430ECF4-E061-724A-8E88-126891D0BED7}"/>
              </a:ext>
            </a:extLst>
          </p:cNvPr>
          <p:cNvSpPr txBox="1"/>
          <p:nvPr/>
        </p:nvSpPr>
        <p:spPr>
          <a:xfrm>
            <a:off x="2503121" y="2323018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</a:t>
            </a:r>
            <a:r>
              <a:rPr lang="cs-CZ" dirty="0"/>
              <a:t>        FR</a:t>
            </a:r>
          </a:p>
        </p:txBody>
      </p:sp>
      <p:sp>
        <p:nvSpPr>
          <p:cNvPr id="48" name="Rectangle 2">
            <a:extLst>
              <a:ext uri="{FF2B5EF4-FFF2-40B4-BE49-F238E27FC236}">
                <a16:creationId xmlns:a16="http://schemas.microsoft.com/office/drawing/2014/main" id="{886986D2-5268-9F43-8272-387038D26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520" y="5257647"/>
            <a:ext cx="26225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86322059-3EA9-5F4A-B7C2-9ED93E7DC6A6}"/>
              </a:ext>
            </a:extLst>
          </p:cNvPr>
          <p:cNvCxnSpPr>
            <a:cxnSpLocks/>
          </p:cNvCxnSpPr>
          <p:nvPr/>
        </p:nvCxnSpPr>
        <p:spPr>
          <a:xfrm flipH="1">
            <a:off x="2737052" y="6599297"/>
            <a:ext cx="78984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EDBC97FD-A66B-F348-BD06-EF78958938D5}"/>
              </a:ext>
            </a:extLst>
          </p:cNvPr>
          <p:cNvSpPr txBox="1"/>
          <p:nvPr/>
        </p:nvSpPr>
        <p:spPr>
          <a:xfrm>
            <a:off x="2634518" y="6581552"/>
            <a:ext cx="28405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" dirty="0"/>
              <a:t>1 </a:t>
            </a:r>
            <a:r>
              <a:rPr lang="cs-CZ" sz="400" dirty="0" err="1"/>
              <a:t>ms</a:t>
            </a:r>
            <a:endParaRPr lang="cs-CZ" sz="400" dirty="0"/>
          </a:p>
        </p:txBody>
      </p:sp>
      <p:sp>
        <p:nvSpPr>
          <p:cNvPr id="63" name="Obdélník 62">
            <a:extLst>
              <a:ext uri="{FF2B5EF4-FFF2-40B4-BE49-F238E27FC236}">
                <a16:creationId xmlns:a16="http://schemas.microsoft.com/office/drawing/2014/main" id="{5C3466D6-37FF-4343-B064-9EF5CB25A0D9}"/>
              </a:ext>
            </a:extLst>
          </p:cNvPr>
          <p:cNvSpPr/>
          <p:nvPr/>
        </p:nvSpPr>
        <p:spPr>
          <a:xfrm>
            <a:off x="6795807" y="1919252"/>
            <a:ext cx="5084662" cy="529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bdélník 63">
            <a:extLst>
              <a:ext uri="{FF2B5EF4-FFF2-40B4-BE49-F238E27FC236}">
                <a16:creationId xmlns:a16="http://schemas.microsoft.com/office/drawing/2014/main" id="{46C472BE-F6A8-664F-B045-11FAA050DD05}"/>
              </a:ext>
            </a:extLst>
          </p:cNvPr>
          <p:cNvSpPr/>
          <p:nvPr/>
        </p:nvSpPr>
        <p:spPr>
          <a:xfrm>
            <a:off x="6638390" y="2107350"/>
            <a:ext cx="700098" cy="935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9" name="Picture 2" descr="anim_05.gif">
            <a:extLst>
              <a:ext uri="{FF2B5EF4-FFF2-40B4-BE49-F238E27FC236}">
                <a16:creationId xmlns:a16="http://schemas.microsoft.com/office/drawing/2014/main" id="{E4A3A11C-7D28-6D46-8BE5-6153C3FFDE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21" y="442880"/>
            <a:ext cx="9209558" cy="690717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C372816-37EB-4C68-89D6-E46B6E46C1A0}"/>
              </a:ext>
            </a:extLst>
          </p:cNvPr>
          <p:cNvSpPr txBox="1"/>
          <p:nvPr/>
        </p:nvSpPr>
        <p:spPr>
          <a:xfrm>
            <a:off x="1322778" y="301985"/>
            <a:ext cx="480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Human</a:t>
            </a:r>
            <a:r>
              <a:rPr lang="cs-CZ" sz="2000" b="1" dirty="0"/>
              <a:t> </a:t>
            </a:r>
            <a:r>
              <a:rPr lang="cs-CZ" sz="2000" b="1" dirty="0" err="1"/>
              <a:t>intracerebral</a:t>
            </a:r>
            <a:r>
              <a:rPr lang="cs-CZ" sz="2000" b="1" dirty="0"/>
              <a:t> EEG </a:t>
            </a:r>
            <a:r>
              <a:rPr lang="cs-CZ" sz="2000" b="1" dirty="0" err="1"/>
              <a:t>recordings</a:t>
            </a:r>
            <a:r>
              <a:rPr lang="cs-CZ" sz="2000" b="1" dirty="0"/>
              <a:t> </a:t>
            </a:r>
            <a:r>
              <a:rPr lang="cs-CZ" sz="2000" b="1" i="1" dirty="0"/>
              <a:t>in </a:t>
            </a:r>
            <a:r>
              <a:rPr lang="cs-CZ" sz="2000" b="1" i="1" dirty="0" err="1"/>
              <a:t>vivo</a:t>
            </a:r>
            <a:endParaRPr lang="cs-CZ" sz="2000" b="1" i="1" dirty="0"/>
          </a:p>
          <a:p>
            <a:pPr algn="ctr"/>
            <a:r>
              <a:rPr lang="cs-CZ" sz="2000" dirty="0"/>
              <a:t>(</a:t>
            </a:r>
            <a:r>
              <a:rPr lang="cs-CZ" sz="2000" dirty="0" err="1"/>
              <a:t>depth</a:t>
            </a:r>
            <a:r>
              <a:rPr lang="cs-CZ" sz="2000" dirty="0"/>
              <a:t> </a:t>
            </a:r>
            <a:r>
              <a:rPr lang="cs-CZ" sz="2000" dirty="0" err="1"/>
              <a:t>macro</a:t>
            </a:r>
            <a:r>
              <a:rPr lang="cs-CZ" sz="2000" dirty="0"/>
              <a:t>- and </a:t>
            </a:r>
            <a:r>
              <a:rPr lang="cs-CZ" sz="2000" dirty="0" err="1"/>
              <a:t>microelectrodes</a:t>
            </a:r>
            <a:r>
              <a:rPr lang="cs-CZ" sz="2000" dirty="0"/>
              <a:t>) </a:t>
            </a:r>
          </a:p>
        </p:txBody>
      </p:sp>
      <p:pic>
        <p:nvPicPr>
          <p:cNvPr id="49" name="Picture 3" descr="photo 07">
            <a:extLst>
              <a:ext uri="{FF2B5EF4-FFF2-40B4-BE49-F238E27FC236}">
                <a16:creationId xmlns:a16="http://schemas.microsoft.com/office/drawing/2014/main" id="{A0D40BB2-7314-A341-8136-2D5B1490A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4915" y="148187"/>
            <a:ext cx="2899776" cy="2174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elektrody">
            <a:extLst>
              <a:ext uri="{FF2B5EF4-FFF2-40B4-BE49-F238E27FC236}">
                <a16:creationId xmlns:a16="http://schemas.microsoft.com/office/drawing/2014/main" id="{1B816C0B-7724-B146-95CC-79F2096EC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87" y="2358373"/>
            <a:ext cx="2057474" cy="214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" descr="Obr">
            <a:extLst>
              <a:ext uri="{FF2B5EF4-FFF2-40B4-BE49-F238E27FC236}">
                <a16:creationId xmlns:a16="http://schemas.microsoft.com/office/drawing/2014/main" id="{57E53C41-7313-DB4D-BBA4-22EFFCFCF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385" y="4351035"/>
            <a:ext cx="2035535" cy="23720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1">
            <a:extLst>
              <a:ext uri="{FF2B5EF4-FFF2-40B4-BE49-F238E27FC236}">
                <a16:creationId xmlns:a16="http://schemas.microsoft.com/office/drawing/2014/main" id="{488D1748-3DE8-3544-9532-BFB04A4BD0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9114915" y="4521410"/>
            <a:ext cx="2899776" cy="2148375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19F76310-94D6-0B47-BDAD-342977C7C006}"/>
              </a:ext>
            </a:extLst>
          </p:cNvPr>
          <p:cNvSpPr/>
          <p:nvPr/>
        </p:nvSpPr>
        <p:spPr>
          <a:xfrm>
            <a:off x="462844" y="1196622"/>
            <a:ext cx="434477" cy="30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CE5FCDD6-D649-B648-B5CB-0C696EEC86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0" y="1152206"/>
            <a:ext cx="2480721" cy="2451306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8718F0C-D593-6649-ADA8-761575B26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2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37"/>
    </mc:Choice>
    <mc:Fallback xmlns="">
      <p:transition spd="slow" advTm="102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F552E1F-BA6F-41F1-9954-8FD1D5E73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07" y="4915953"/>
            <a:ext cx="2986306" cy="168293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B364246-B012-448A-82B2-A0E2A168636A}"/>
              </a:ext>
            </a:extLst>
          </p:cNvPr>
          <p:cNvSpPr txBox="1"/>
          <p:nvPr/>
        </p:nvSpPr>
        <p:spPr>
          <a:xfrm>
            <a:off x="7389046" y="376788"/>
            <a:ext cx="3204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/>
              <a:t>Extracellular</a:t>
            </a:r>
            <a:r>
              <a:rPr lang="cs-CZ" sz="1600" b="1" dirty="0"/>
              <a:t> EEG </a:t>
            </a:r>
            <a:r>
              <a:rPr lang="cs-CZ" sz="1600" b="1" dirty="0" err="1"/>
              <a:t>recordings</a:t>
            </a:r>
            <a:r>
              <a:rPr lang="cs-CZ" sz="1600" b="1" dirty="0"/>
              <a:t> </a:t>
            </a:r>
            <a:r>
              <a:rPr lang="cs-CZ" sz="1600" b="1" i="1" dirty="0"/>
              <a:t>in vitro</a:t>
            </a:r>
          </a:p>
          <a:p>
            <a:pPr algn="ctr"/>
            <a:r>
              <a:rPr lang="cs-CZ" sz="1600" dirty="0"/>
              <a:t>(</a:t>
            </a:r>
            <a:r>
              <a:rPr lang="cs-CZ" sz="1600" dirty="0" err="1"/>
              <a:t>microelectrode</a:t>
            </a:r>
            <a:r>
              <a:rPr lang="cs-CZ" sz="1600" dirty="0"/>
              <a:t> </a:t>
            </a:r>
            <a:r>
              <a:rPr lang="cs-CZ" sz="1600" dirty="0" err="1"/>
              <a:t>array</a:t>
            </a:r>
            <a:r>
              <a:rPr lang="cs-CZ" sz="1600" dirty="0"/>
              <a:t>)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6962E28-225B-41BF-9DA9-789F2CF3DD55}"/>
              </a:ext>
            </a:extLst>
          </p:cNvPr>
          <p:cNvSpPr txBox="1"/>
          <p:nvPr/>
        </p:nvSpPr>
        <p:spPr>
          <a:xfrm>
            <a:off x="10561739" y="2407292"/>
            <a:ext cx="49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100 </a:t>
            </a:r>
            <a:r>
              <a:rPr lang="el-GR" sz="800" dirty="0"/>
              <a:t>μ</a:t>
            </a:r>
            <a:r>
              <a:rPr lang="cs-CZ" sz="800" dirty="0"/>
              <a:t>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0CC2C89-15D1-4B25-87C7-3F8A7CD570A6}"/>
              </a:ext>
            </a:extLst>
          </p:cNvPr>
          <p:cNvSpPr txBox="1"/>
          <p:nvPr/>
        </p:nvSpPr>
        <p:spPr>
          <a:xfrm>
            <a:off x="634196" y="1589710"/>
            <a:ext cx="777777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HFOs</a:t>
            </a:r>
            <a:endParaRPr lang="cs-CZ" sz="1600" dirty="0"/>
          </a:p>
          <a:p>
            <a:endParaRPr lang="cs-CZ" sz="300" dirty="0"/>
          </a:p>
          <a:p>
            <a:r>
              <a:rPr lang="cs-CZ" sz="1000" dirty="0" err="1"/>
              <a:t>High</a:t>
            </a:r>
            <a:endParaRPr lang="cs-CZ" sz="1000" dirty="0"/>
          </a:p>
          <a:p>
            <a:r>
              <a:rPr lang="cs-CZ" sz="1000" dirty="0" err="1"/>
              <a:t>Frequency</a:t>
            </a:r>
            <a:r>
              <a:rPr lang="cs-CZ" sz="1000" dirty="0"/>
              <a:t> </a:t>
            </a:r>
          </a:p>
          <a:p>
            <a:r>
              <a:rPr lang="cs-CZ" sz="1000" dirty="0" err="1"/>
              <a:t>Oscillations</a:t>
            </a:r>
            <a:endParaRPr lang="cs-CZ" sz="10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200" dirty="0"/>
          </a:p>
          <a:p>
            <a:endParaRPr lang="cs-CZ" sz="1600" dirty="0"/>
          </a:p>
          <a:p>
            <a:r>
              <a:rPr lang="cs-CZ" sz="1600" dirty="0" err="1"/>
              <a:t>VHFOs</a:t>
            </a:r>
            <a:endParaRPr lang="cs-CZ" sz="1600" dirty="0"/>
          </a:p>
          <a:p>
            <a:endParaRPr lang="cs-CZ" sz="300" dirty="0"/>
          </a:p>
          <a:p>
            <a:r>
              <a:rPr lang="cs-CZ" sz="1000" dirty="0"/>
              <a:t>Very </a:t>
            </a:r>
          </a:p>
          <a:p>
            <a:r>
              <a:rPr lang="cs-CZ" sz="1000" dirty="0" err="1"/>
              <a:t>High</a:t>
            </a:r>
            <a:endParaRPr lang="cs-CZ" sz="1000" dirty="0"/>
          </a:p>
          <a:p>
            <a:r>
              <a:rPr lang="cs-CZ" sz="1000" dirty="0" err="1"/>
              <a:t>Frequency</a:t>
            </a:r>
            <a:endParaRPr lang="cs-CZ" sz="1000" dirty="0"/>
          </a:p>
          <a:p>
            <a:r>
              <a:rPr lang="cs-CZ" sz="1000" dirty="0" err="1"/>
              <a:t>Oscillations</a:t>
            </a:r>
            <a:endParaRPr lang="cs-CZ" sz="10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400" dirty="0"/>
          </a:p>
          <a:p>
            <a:endParaRPr lang="cs-CZ" sz="1600" dirty="0"/>
          </a:p>
          <a:p>
            <a:r>
              <a:rPr lang="cs-CZ" sz="1600" dirty="0" err="1"/>
              <a:t>UFOs</a:t>
            </a:r>
            <a:endParaRPr lang="cs-CZ" sz="1600" dirty="0"/>
          </a:p>
          <a:p>
            <a:endParaRPr lang="cs-CZ" sz="300" dirty="0"/>
          </a:p>
          <a:p>
            <a:r>
              <a:rPr lang="cs-CZ" sz="1000" dirty="0"/>
              <a:t>Ultra</a:t>
            </a:r>
          </a:p>
          <a:p>
            <a:r>
              <a:rPr lang="cs-CZ" sz="1000" dirty="0"/>
              <a:t>Fast </a:t>
            </a:r>
          </a:p>
          <a:p>
            <a:r>
              <a:rPr lang="cs-CZ" sz="1000" dirty="0" err="1"/>
              <a:t>Oscillations</a:t>
            </a:r>
            <a:endParaRPr lang="cs-CZ" sz="10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19A9D8E-E5AA-49B1-8DA7-C6618B3B90E6}"/>
              </a:ext>
            </a:extLst>
          </p:cNvPr>
          <p:cNvSpPr txBox="1"/>
          <p:nvPr/>
        </p:nvSpPr>
        <p:spPr>
          <a:xfrm>
            <a:off x="2933238" y="1346267"/>
            <a:ext cx="1233094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cs-CZ" sz="1200" dirty="0" err="1"/>
              <a:t>macrorecordings</a:t>
            </a:r>
            <a:endParaRPr lang="cs-CZ" sz="1200" dirty="0"/>
          </a:p>
        </p:txBody>
      </p:sp>
      <p:pic>
        <p:nvPicPr>
          <p:cNvPr id="15" name="image5.png">
            <a:extLst>
              <a:ext uri="{FF2B5EF4-FFF2-40B4-BE49-F238E27FC236}">
                <a16:creationId xmlns:a16="http://schemas.microsoft.com/office/drawing/2014/main" id="{CC4FBD68-C7F5-412F-8AE3-418BEBB5DB18}"/>
              </a:ext>
            </a:extLst>
          </p:cNvPr>
          <p:cNvPicPr/>
          <p:nvPr/>
        </p:nvPicPr>
        <p:blipFill rotWithShape="1">
          <a:blip r:embed="rId5"/>
          <a:srcRect l="1904" t="3037" r="50193" b="65230"/>
          <a:stretch/>
        </p:blipFill>
        <p:spPr>
          <a:xfrm>
            <a:off x="2881584" y="5217648"/>
            <a:ext cx="3102541" cy="1535531"/>
          </a:xfrm>
          <a:prstGeom prst="rect">
            <a:avLst/>
          </a:prstGeom>
          <a:ln/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28FE308A-A99E-4E45-9E0D-8E3D7EE664E8}"/>
              </a:ext>
            </a:extLst>
          </p:cNvPr>
          <p:cNvSpPr txBox="1"/>
          <p:nvPr/>
        </p:nvSpPr>
        <p:spPr>
          <a:xfrm>
            <a:off x="633273" y="5868773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2-8 kHz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9B32C68-BB64-4508-AAD8-FBDCED26248F}"/>
              </a:ext>
            </a:extLst>
          </p:cNvPr>
          <p:cNvSpPr txBox="1"/>
          <p:nvPr/>
        </p:nvSpPr>
        <p:spPr>
          <a:xfrm>
            <a:off x="633272" y="2420736"/>
            <a:ext cx="888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80 - 500 Hz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F3F5ECC-FBC0-42AA-BEAE-C36072DF2D04}"/>
              </a:ext>
            </a:extLst>
          </p:cNvPr>
          <p:cNvSpPr txBox="1"/>
          <p:nvPr/>
        </p:nvSpPr>
        <p:spPr>
          <a:xfrm>
            <a:off x="1418757" y="5180443"/>
            <a:ext cx="17137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b="1" dirty="0"/>
              <a:t>8</a:t>
            </a:r>
          </a:p>
          <a:p>
            <a:r>
              <a:rPr lang="cs-CZ" sz="800" b="1" dirty="0"/>
              <a:t>7</a:t>
            </a:r>
          </a:p>
          <a:p>
            <a:r>
              <a:rPr lang="cs-CZ" sz="800" b="1" dirty="0"/>
              <a:t>6</a:t>
            </a:r>
          </a:p>
          <a:p>
            <a:r>
              <a:rPr lang="cs-CZ" sz="800" b="1" dirty="0"/>
              <a:t>5</a:t>
            </a:r>
          </a:p>
          <a:p>
            <a:r>
              <a:rPr lang="cs-CZ" sz="800" b="1" dirty="0"/>
              <a:t>4</a:t>
            </a:r>
          </a:p>
          <a:p>
            <a:r>
              <a:rPr lang="cs-CZ" sz="800" b="1" dirty="0"/>
              <a:t>3</a:t>
            </a:r>
          </a:p>
          <a:p>
            <a:r>
              <a:rPr lang="cs-CZ" sz="800" b="1" dirty="0"/>
              <a:t>2</a:t>
            </a:r>
          </a:p>
          <a:p>
            <a:r>
              <a:rPr lang="cs-CZ" sz="800" b="1" dirty="0"/>
              <a:t>1</a:t>
            </a:r>
          </a:p>
          <a:p>
            <a:r>
              <a:rPr lang="cs-CZ" sz="800" b="1" dirty="0"/>
              <a:t>0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34EF91A3-BE3D-456C-B755-D94F41C93E40}"/>
              </a:ext>
            </a:extLst>
          </p:cNvPr>
          <p:cNvSpPr/>
          <p:nvPr/>
        </p:nvSpPr>
        <p:spPr>
          <a:xfrm>
            <a:off x="650051" y="5120751"/>
            <a:ext cx="655950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82807E4A-68C6-4A0E-ABC2-5C16E7F71158}"/>
              </a:ext>
            </a:extLst>
          </p:cNvPr>
          <p:cNvSpPr/>
          <p:nvPr/>
        </p:nvSpPr>
        <p:spPr>
          <a:xfrm>
            <a:off x="666828" y="3290500"/>
            <a:ext cx="655950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CDFA2ECA-129E-47BD-B31C-3314FE4E325C}"/>
              </a:ext>
            </a:extLst>
          </p:cNvPr>
          <p:cNvSpPr/>
          <p:nvPr/>
        </p:nvSpPr>
        <p:spPr>
          <a:xfrm>
            <a:off x="666828" y="1623266"/>
            <a:ext cx="655950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6C3DD0CB-603A-40C7-AD54-84A7998E62BB}"/>
              </a:ext>
            </a:extLst>
          </p:cNvPr>
          <p:cNvSpPr/>
          <p:nvPr/>
        </p:nvSpPr>
        <p:spPr>
          <a:xfrm>
            <a:off x="5486401" y="6543413"/>
            <a:ext cx="318781" cy="314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Picture 21">
            <a:extLst>
              <a:ext uri="{FF2B5EF4-FFF2-40B4-BE49-F238E27FC236}">
                <a16:creationId xmlns:a16="http://schemas.microsoft.com/office/drawing/2014/main" id="{6932DA00-637B-4DC0-8A0B-73E9D5B5DF71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8" t="4962" r="32527" b="29691"/>
          <a:stretch/>
        </p:blipFill>
        <p:spPr bwMode="auto">
          <a:xfrm>
            <a:off x="1627197" y="5259250"/>
            <a:ext cx="1194622" cy="15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CF881F05-060E-4661-8A59-8B636A7629D2}"/>
              </a:ext>
            </a:extLst>
          </p:cNvPr>
          <p:cNvSpPr txBox="1"/>
          <p:nvPr/>
        </p:nvSpPr>
        <p:spPr>
          <a:xfrm rot="16200000">
            <a:off x="5360533" y="5737806"/>
            <a:ext cx="1366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/>
              <a:t>Paper</a:t>
            </a:r>
            <a:r>
              <a:rPr lang="cs-CZ" sz="1100" dirty="0"/>
              <a:t> in </a:t>
            </a:r>
            <a:r>
              <a:rPr lang="cs-CZ" sz="1100" dirty="0" err="1"/>
              <a:t>preparation</a:t>
            </a:r>
            <a:endParaRPr lang="cs-CZ" sz="1100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DCB6187-F083-4529-9972-2D3E419584EC}"/>
              </a:ext>
            </a:extLst>
          </p:cNvPr>
          <p:cNvSpPr txBox="1"/>
          <p:nvPr/>
        </p:nvSpPr>
        <p:spPr>
          <a:xfrm>
            <a:off x="2475068" y="5232000"/>
            <a:ext cx="3658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b="1" dirty="0">
                <a:solidFill>
                  <a:schemeClr val="bg1"/>
                </a:solidFill>
              </a:rPr>
              <a:t>TFA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B45A89FD-9517-42F7-8431-E19D000D99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3540" y="2824486"/>
            <a:ext cx="2639322" cy="2012483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DF047EB8-6C18-4B1C-94A4-C051379612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5239" y="3290500"/>
            <a:ext cx="1918803" cy="158646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8682CE8-C87F-4B99-AD48-0F4634A10111}"/>
              </a:ext>
            </a:extLst>
          </p:cNvPr>
          <p:cNvSpPr txBox="1"/>
          <p:nvPr/>
        </p:nvSpPr>
        <p:spPr>
          <a:xfrm>
            <a:off x="2952474" y="4888809"/>
            <a:ext cx="1194622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cs-CZ" sz="1200" dirty="0" err="1"/>
              <a:t>microrecordings</a:t>
            </a:r>
            <a:endParaRPr lang="cs-CZ" sz="1200" dirty="0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47B8905B-E16E-4750-9024-0BE4AEDE1757}"/>
              </a:ext>
            </a:extLst>
          </p:cNvPr>
          <p:cNvSpPr/>
          <p:nvPr/>
        </p:nvSpPr>
        <p:spPr>
          <a:xfrm>
            <a:off x="2817021" y="2889865"/>
            <a:ext cx="1620755" cy="767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8CA056B-FCA2-492D-A4F1-00F61580CCB8}"/>
              </a:ext>
            </a:extLst>
          </p:cNvPr>
          <p:cNvSpPr txBox="1"/>
          <p:nvPr/>
        </p:nvSpPr>
        <p:spPr>
          <a:xfrm>
            <a:off x="2933238" y="3152001"/>
            <a:ext cx="1233094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cs-CZ" sz="1200" dirty="0" err="1"/>
              <a:t>macrorecordings</a:t>
            </a:r>
            <a:endParaRPr lang="cs-CZ" sz="1200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88174764-8891-4A1E-8F5E-F97F99BE9826}"/>
              </a:ext>
            </a:extLst>
          </p:cNvPr>
          <p:cNvSpPr txBox="1"/>
          <p:nvPr/>
        </p:nvSpPr>
        <p:spPr>
          <a:xfrm rot="16200000">
            <a:off x="5080610" y="3826512"/>
            <a:ext cx="19287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Brazdil et al, Ann </a:t>
            </a:r>
            <a:r>
              <a:rPr lang="cs-CZ" sz="1100" dirty="0" err="1"/>
              <a:t>Neurol</a:t>
            </a:r>
            <a:r>
              <a:rPr lang="cs-CZ" sz="1100" dirty="0"/>
              <a:t>, 2017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1041271-8D19-40BB-9C99-2D486D34A666}"/>
              </a:ext>
            </a:extLst>
          </p:cNvPr>
          <p:cNvSpPr txBox="1"/>
          <p:nvPr/>
        </p:nvSpPr>
        <p:spPr>
          <a:xfrm>
            <a:off x="633273" y="4281287"/>
            <a:ext cx="1085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500 - 2,000 Hz</a:t>
            </a:r>
          </a:p>
        </p:txBody>
      </p:sp>
      <p:cxnSp>
        <p:nvCxnSpPr>
          <p:cNvPr id="70" name="Spojnice: pravoúhlá 69">
            <a:extLst>
              <a:ext uri="{FF2B5EF4-FFF2-40B4-BE49-F238E27FC236}">
                <a16:creationId xmlns:a16="http://schemas.microsoft.com/office/drawing/2014/main" id="{023D9805-7139-4E7C-803F-25B9927E89D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354193" y="4787518"/>
            <a:ext cx="1911295" cy="250892"/>
          </a:xfrm>
          <a:prstGeom prst="bentConnector3">
            <a:avLst>
              <a:gd name="adj1" fmla="val 16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se šipkou 75">
            <a:extLst>
              <a:ext uri="{FF2B5EF4-FFF2-40B4-BE49-F238E27FC236}">
                <a16:creationId xmlns:a16="http://schemas.microsoft.com/office/drawing/2014/main" id="{92B8F05E-B265-47BB-8E39-BA8870A42281}"/>
              </a:ext>
            </a:extLst>
          </p:cNvPr>
          <p:cNvCxnSpPr>
            <a:cxnSpLocks/>
          </p:cNvCxnSpPr>
          <p:nvPr/>
        </p:nvCxnSpPr>
        <p:spPr>
          <a:xfrm flipV="1">
            <a:off x="6423990" y="3948928"/>
            <a:ext cx="1725598" cy="83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0C5689F3-C04F-4A44-AEB1-2C9DDCACE7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" t="9222" r="23271" b="12454"/>
          <a:stretch/>
        </p:blipFill>
        <p:spPr>
          <a:xfrm rot="-120000">
            <a:off x="6749730" y="2112160"/>
            <a:ext cx="4721169" cy="831576"/>
          </a:xfrm>
          <a:prstGeom prst="rect">
            <a:avLst/>
          </a:prstGeom>
        </p:spPr>
      </p:pic>
      <p:sp>
        <p:nvSpPr>
          <p:cNvPr id="41" name="Obdélník 40">
            <a:extLst>
              <a:ext uri="{FF2B5EF4-FFF2-40B4-BE49-F238E27FC236}">
                <a16:creationId xmlns:a16="http://schemas.microsoft.com/office/drawing/2014/main" id="{37CD95A1-6079-8E4C-83D0-3D0394C77297}"/>
              </a:ext>
            </a:extLst>
          </p:cNvPr>
          <p:cNvSpPr/>
          <p:nvPr/>
        </p:nvSpPr>
        <p:spPr>
          <a:xfrm>
            <a:off x="6897407" y="2909852"/>
            <a:ext cx="5084662" cy="529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FE0716B-04F9-467F-B1CF-5C818802B1D2}"/>
              </a:ext>
            </a:extLst>
          </p:cNvPr>
          <p:cNvSpPr txBox="1"/>
          <p:nvPr/>
        </p:nvSpPr>
        <p:spPr>
          <a:xfrm>
            <a:off x="7812222" y="2991665"/>
            <a:ext cx="270772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Human</a:t>
            </a:r>
            <a:r>
              <a:rPr lang="cs-CZ" sz="1400" dirty="0"/>
              <a:t> brain </a:t>
            </a:r>
            <a:r>
              <a:rPr lang="cs-CZ" sz="1400" dirty="0" err="1"/>
              <a:t>slices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Primary</a:t>
            </a:r>
            <a:r>
              <a:rPr lang="cs-CZ" sz="1400" dirty="0"/>
              <a:t> </a:t>
            </a:r>
            <a:r>
              <a:rPr lang="cs-CZ" sz="1400" dirty="0" err="1"/>
              <a:t>neuronal</a:t>
            </a:r>
            <a:r>
              <a:rPr lang="cs-CZ" sz="1400" dirty="0"/>
              <a:t> </a:t>
            </a:r>
            <a:r>
              <a:rPr lang="cs-CZ" sz="1400" dirty="0" err="1"/>
              <a:t>cultures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iPSC</a:t>
            </a:r>
            <a:r>
              <a:rPr lang="cs-CZ" sz="1400" dirty="0"/>
              <a:t> </a:t>
            </a:r>
            <a:r>
              <a:rPr lang="cs-CZ" sz="1400" dirty="0" err="1"/>
              <a:t>derived</a:t>
            </a:r>
            <a:r>
              <a:rPr lang="cs-CZ" sz="1400" dirty="0"/>
              <a:t> </a:t>
            </a:r>
            <a:r>
              <a:rPr lang="cs-CZ" sz="1400" dirty="0" err="1"/>
              <a:t>neuronal</a:t>
            </a:r>
            <a:r>
              <a:rPr lang="cs-CZ" sz="1400" dirty="0"/>
              <a:t> </a:t>
            </a:r>
            <a:r>
              <a:rPr lang="cs-CZ" sz="1400" dirty="0" err="1"/>
              <a:t>cultures</a:t>
            </a:r>
            <a:endParaRPr lang="cs-CZ" sz="1400" dirty="0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4E16FB89-85D7-5C40-A5EA-E49FE3205ED8}"/>
              </a:ext>
            </a:extLst>
          </p:cNvPr>
          <p:cNvSpPr/>
          <p:nvPr/>
        </p:nvSpPr>
        <p:spPr>
          <a:xfrm>
            <a:off x="10906125" y="1852580"/>
            <a:ext cx="1333907" cy="1106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F3F53DBA-FD32-9249-9AD7-EAA55A77E809}"/>
              </a:ext>
            </a:extLst>
          </p:cNvPr>
          <p:cNvSpPr txBox="1"/>
          <p:nvPr/>
        </p:nvSpPr>
        <p:spPr>
          <a:xfrm>
            <a:off x="4223155" y="1422936"/>
            <a:ext cx="2424062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/>
              <a:t>Brazdil</a:t>
            </a:r>
            <a:r>
              <a:rPr lang="cs-CZ" sz="1100" dirty="0"/>
              <a:t> et al, </a:t>
            </a:r>
            <a:r>
              <a:rPr lang="cs-CZ" sz="1100" dirty="0" err="1"/>
              <a:t>Epilepsy</a:t>
            </a:r>
            <a:r>
              <a:rPr lang="cs-CZ" sz="1100" dirty="0"/>
              <a:t> Res 2010</a:t>
            </a:r>
          </a:p>
          <a:p>
            <a:r>
              <a:rPr lang="cs-CZ" sz="1100" dirty="0" err="1"/>
              <a:t>Pail</a:t>
            </a:r>
            <a:r>
              <a:rPr lang="cs-CZ" sz="1100" dirty="0"/>
              <a:t> et al, </a:t>
            </a:r>
            <a:r>
              <a:rPr lang="cs-CZ" sz="1100" dirty="0" err="1"/>
              <a:t>Clin</a:t>
            </a:r>
            <a:r>
              <a:rPr lang="cs-CZ" sz="1100" dirty="0"/>
              <a:t> </a:t>
            </a:r>
            <a:r>
              <a:rPr lang="cs-CZ" sz="1100" dirty="0" err="1"/>
              <a:t>Neurophysiol</a:t>
            </a:r>
            <a:r>
              <a:rPr lang="cs-CZ" sz="1100" dirty="0"/>
              <a:t> 2013</a:t>
            </a:r>
          </a:p>
          <a:p>
            <a:r>
              <a:rPr lang="cs-CZ" sz="1100" dirty="0" err="1"/>
              <a:t>Brazdil</a:t>
            </a:r>
            <a:r>
              <a:rPr lang="cs-CZ" sz="1100" dirty="0"/>
              <a:t> et al, BMC </a:t>
            </a:r>
            <a:r>
              <a:rPr lang="cs-CZ" sz="1100" dirty="0" err="1"/>
              <a:t>Neurosci</a:t>
            </a:r>
            <a:r>
              <a:rPr lang="cs-CZ" sz="1100" dirty="0"/>
              <a:t> 2015</a:t>
            </a:r>
          </a:p>
          <a:p>
            <a:r>
              <a:rPr lang="cs-CZ" sz="1100" dirty="0" err="1"/>
              <a:t>Pail</a:t>
            </a:r>
            <a:r>
              <a:rPr lang="cs-CZ" sz="1100" dirty="0"/>
              <a:t> et al, </a:t>
            </a:r>
            <a:r>
              <a:rPr lang="cs-CZ" sz="1100" dirty="0" err="1"/>
              <a:t>Clin</a:t>
            </a:r>
            <a:r>
              <a:rPr lang="cs-CZ" sz="1100" dirty="0"/>
              <a:t> </a:t>
            </a:r>
            <a:r>
              <a:rPr lang="cs-CZ" sz="1100" dirty="0" err="1"/>
              <a:t>Neurophysiol</a:t>
            </a:r>
            <a:r>
              <a:rPr lang="cs-CZ" sz="1100" dirty="0"/>
              <a:t> 2017</a:t>
            </a:r>
          </a:p>
          <a:p>
            <a:r>
              <a:rPr lang="cs-CZ" sz="1100" dirty="0" err="1"/>
              <a:t>Rehulka</a:t>
            </a:r>
            <a:r>
              <a:rPr lang="cs-CZ" sz="1100" dirty="0"/>
              <a:t> et al, </a:t>
            </a:r>
            <a:r>
              <a:rPr lang="cs-CZ" sz="1100" dirty="0" err="1"/>
              <a:t>Clin</a:t>
            </a:r>
            <a:r>
              <a:rPr lang="cs-CZ" sz="1100" dirty="0"/>
              <a:t> </a:t>
            </a:r>
            <a:r>
              <a:rPr lang="cs-CZ" sz="1100" dirty="0" err="1"/>
              <a:t>Neurophysiol</a:t>
            </a:r>
            <a:r>
              <a:rPr lang="cs-CZ" sz="1100" dirty="0"/>
              <a:t> 2019</a:t>
            </a:r>
          </a:p>
          <a:p>
            <a:r>
              <a:rPr lang="cs-CZ" sz="1100" dirty="0" err="1"/>
              <a:t>Klimes</a:t>
            </a:r>
            <a:r>
              <a:rPr lang="cs-CZ" sz="1100" dirty="0"/>
              <a:t> et al, </a:t>
            </a:r>
            <a:r>
              <a:rPr lang="cs-CZ" sz="1100" dirty="0" err="1"/>
              <a:t>Epilepsia</a:t>
            </a:r>
            <a:r>
              <a:rPr lang="cs-CZ" sz="1100" dirty="0"/>
              <a:t> 2019</a:t>
            </a:r>
          </a:p>
          <a:p>
            <a:r>
              <a:rPr lang="cs-CZ" sz="1100" dirty="0" err="1"/>
              <a:t>Cimbalnik</a:t>
            </a:r>
            <a:r>
              <a:rPr lang="cs-CZ" sz="1100" dirty="0"/>
              <a:t> et al, </a:t>
            </a:r>
            <a:r>
              <a:rPr lang="cs-CZ" sz="1100" dirty="0" err="1"/>
              <a:t>Clin</a:t>
            </a:r>
            <a:r>
              <a:rPr lang="cs-CZ" sz="1100" dirty="0"/>
              <a:t> </a:t>
            </a:r>
            <a:r>
              <a:rPr lang="cs-CZ" sz="1100" dirty="0" err="1"/>
              <a:t>Neurophysiol</a:t>
            </a:r>
            <a:r>
              <a:rPr lang="cs-CZ" sz="1100" dirty="0"/>
              <a:t> 2019</a:t>
            </a:r>
          </a:p>
          <a:p>
            <a:r>
              <a:rPr lang="cs-CZ" sz="1100" dirty="0" err="1"/>
              <a:t>Cimbalnik</a:t>
            </a:r>
            <a:r>
              <a:rPr lang="cs-CZ" sz="1100" dirty="0"/>
              <a:t> et al, Front </a:t>
            </a:r>
            <a:r>
              <a:rPr lang="cs-CZ" sz="1100" dirty="0" err="1"/>
              <a:t>Neurol</a:t>
            </a:r>
            <a:r>
              <a:rPr lang="cs-CZ" sz="1100" dirty="0"/>
              <a:t> 2020</a:t>
            </a:r>
          </a:p>
          <a:p>
            <a:r>
              <a:rPr lang="cs-CZ" sz="1100" dirty="0" err="1"/>
              <a:t>Pail</a:t>
            </a:r>
            <a:r>
              <a:rPr lang="cs-CZ" sz="1100" dirty="0"/>
              <a:t> et al, </a:t>
            </a:r>
            <a:r>
              <a:rPr lang="cs-CZ" sz="1100" dirty="0" err="1"/>
              <a:t>Sci</a:t>
            </a:r>
            <a:r>
              <a:rPr lang="cs-CZ" sz="1100" dirty="0"/>
              <a:t> </a:t>
            </a:r>
            <a:r>
              <a:rPr lang="cs-CZ" sz="1100" dirty="0" err="1"/>
              <a:t>Rep</a:t>
            </a:r>
            <a:r>
              <a:rPr lang="cs-CZ" sz="1100" dirty="0"/>
              <a:t> 2020</a:t>
            </a:r>
          </a:p>
          <a:p>
            <a:endParaRPr lang="cs-CZ" dirty="0"/>
          </a:p>
        </p:txBody>
      </p:sp>
      <p:pic>
        <p:nvPicPr>
          <p:cNvPr id="46" name="Obrázek 45">
            <a:extLst>
              <a:ext uri="{FF2B5EF4-FFF2-40B4-BE49-F238E27FC236}">
                <a16:creationId xmlns:a16="http://schemas.microsoft.com/office/drawing/2014/main" id="{84FDCF1B-9350-684B-8027-BAAEEE128E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6434" y="2410792"/>
            <a:ext cx="508601" cy="254301"/>
          </a:xfrm>
          <a:prstGeom prst="rect">
            <a:avLst/>
          </a:prstGeom>
        </p:spPr>
      </p:pic>
      <p:sp>
        <p:nvSpPr>
          <p:cNvPr id="48" name="Rectangle 2">
            <a:extLst>
              <a:ext uri="{FF2B5EF4-FFF2-40B4-BE49-F238E27FC236}">
                <a16:creationId xmlns:a16="http://schemas.microsoft.com/office/drawing/2014/main" id="{886986D2-5268-9F43-8272-387038D26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520" y="5257647"/>
            <a:ext cx="26225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86322059-3EA9-5F4A-B7C2-9ED93E7DC6A6}"/>
              </a:ext>
            </a:extLst>
          </p:cNvPr>
          <p:cNvCxnSpPr>
            <a:cxnSpLocks/>
          </p:cNvCxnSpPr>
          <p:nvPr/>
        </p:nvCxnSpPr>
        <p:spPr>
          <a:xfrm flipH="1">
            <a:off x="2737052" y="6599297"/>
            <a:ext cx="78984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EDBC97FD-A66B-F348-BD06-EF78958938D5}"/>
              </a:ext>
            </a:extLst>
          </p:cNvPr>
          <p:cNvSpPr txBox="1"/>
          <p:nvPr/>
        </p:nvSpPr>
        <p:spPr>
          <a:xfrm>
            <a:off x="2634518" y="6581552"/>
            <a:ext cx="28405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" dirty="0"/>
              <a:t>1 </a:t>
            </a:r>
            <a:r>
              <a:rPr lang="cs-CZ" sz="400" dirty="0" err="1"/>
              <a:t>ms</a:t>
            </a:r>
            <a:endParaRPr lang="cs-CZ" sz="400" dirty="0"/>
          </a:p>
        </p:txBody>
      </p:sp>
      <p:sp>
        <p:nvSpPr>
          <p:cNvPr id="63" name="Obdélník 62">
            <a:extLst>
              <a:ext uri="{FF2B5EF4-FFF2-40B4-BE49-F238E27FC236}">
                <a16:creationId xmlns:a16="http://schemas.microsoft.com/office/drawing/2014/main" id="{5C3466D6-37FF-4343-B064-9EF5CB25A0D9}"/>
              </a:ext>
            </a:extLst>
          </p:cNvPr>
          <p:cNvSpPr/>
          <p:nvPr/>
        </p:nvSpPr>
        <p:spPr>
          <a:xfrm>
            <a:off x="6795807" y="1919252"/>
            <a:ext cx="5084662" cy="529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4246C4-AD31-4CCC-83B0-00549D130C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93" y="1149350"/>
            <a:ext cx="1798507" cy="11240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B1AD7B7-059F-40CF-A1E4-A76A12E376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773" y="1042191"/>
            <a:ext cx="1557779" cy="1325403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1377435A-4752-4197-9F1B-B6DD15449847}"/>
              </a:ext>
            </a:extLst>
          </p:cNvPr>
          <p:cNvCxnSpPr/>
          <p:nvPr/>
        </p:nvCxnSpPr>
        <p:spPr>
          <a:xfrm flipH="1">
            <a:off x="8146335" y="1042549"/>
            <a:ext cx="1112427" cy="662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A9152C7-2213-4B95-8D84-CA9AFDA0769F}"/>
              </a:ext>
            </a:extLst>
          </p:cNvPr>
          <p:cNvCxnSpPr>
            <a:cxnSpLocks/>
          </p:cNvCxnSpPr>
          <p:nvPr/>
        </p:nvCxnSpPr>
        <p:spPr>
          <a:xfrm>
            <a:off x="8168546" y="1717592"/>
            <a:ext cx="1113290" cy="639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bdélník 63">
            <a:extLst>
              <a:ext uri="{FF2B5EF4-FFF2-40B4-BE49-F238E27FC236}">
                <a16:creationId xmlns:a16="http://schemas.microsoft.com/office/drawing/2014/main" id="{46C472BE-F6A8-664F-B045-11FAA050DD05}"/>
              </a:ext>
            </a:extLst>
          </p:cNvPr>
          <p:cNvSpPr/>
          <p:nvPr/>
        </p:nvSpPr>
        <p:spPr>
          <a:xfrm>
            <a:off x="6638390" y="2107350"/>
            <a:ext cx="700098" cy="935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5" name="Zástupný symbol pro obsah 3" descr="DSC07517a.jpg">
            <a:extLst>
              <a:ext uri="{FF2B5EF4-FFF2-40B4-BE49-F238E27FC236}">
                <a16:creationId xmlns:a16="http://schemas.microsoft.com/office/drawing/2014/main" id="{EFB48456-C537-4C4B-BFCA-9FC3EEAE1D0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15395" t="14478" r="17250" b="20539"/>
          <a:stretch/>
        </p:blipFill>
        <p:spPr>
          <a:xfrm>
            <a:off x="8399155" y="3413612"/>
            <a:ext cx="1423530" cy="935970"/>
          </a:xfrm>
          <a:prstGeom prst="rect">
            <a:avLst/>
          </a:prstGeom>
          <a:effectLst/>
        </p:spPr>
      </p:pic>
      <p:pic>
        <p:nvPicPr>
          <p:cNvPr id="69" name="Picture 2" descr="anim_05.gif">
            <a:extLst>
              <a:ext uri="{FF2B5EF4-FFF2-40B4-BE49-F238E27FC236}">
                <a16:creationId xmlns:a16="http://schemas.microsoft.com/office/drawing/2014/main" id="{E4A3A11C-7D28-6D46-8BE5-6153C3FFDE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74" y="9355"/>
            <a:ext cx="1982878" cy="148715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C372816-37EB-4C68-89D6-E46B6E46C1A0}"/>
              </a:ext>
            </a:extLst>
          </p:cNvPr>
          <p:cNvSpPr txBox="1"/>
          <p:nvPr/>
        </p:nvSpPr>
        <p:spPr>
          <a:xfrm>
            <a:off x="1526533" y="369797"/>
            <a:ext cx="3856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/>
              <a:t>Human</a:t>
            </a:r>
            <a:r>
              <a:rPr lang="cs-CZ" sz="1600" b="1" dirty="0"/>
              <a:t> </a:t>
            </a:r>
            <a:r>
              <a:rPr lang="cs-CZ" sz="1600" b="1" dirty="0" err="1"/>
              <a:t>intracerebral</a:t>
            </a:r>
            <a:r>
              <a:rPr lang="cs-CZ" sz="1600" b="1" dirty="0"/>
              <a:t> EEG </a:t>
            </a:r>
            <a:r>
              <a:rPr lang="cs-CZ" sz="1600" b="1" dirty="0" err="1"/>
              <a:t>recordings</a:t>
            </a:r>
            <a:r>
              <a:rPr lang="cs-CZ" sz="1600" b="1" dirty="0"/>
              <a:t> </a:t>
            </a:r>
            <a:r>
              <a:rPr lang="cs-CZ" sz="1600" b="1" i="1" dirty="0"/>
              <a:t>in </a:t>
            </a:r>
            <a:r>
              <a:rPr lang="cs-CZ" sz="1600" b="1" i="1" dirty="0" err="1"/>
              <a:t>vivo</a:t>
            </a:r>
            <a:endParaRPr lang="cs-CZ" sz="1600" b="1" i="1" dirty="0"/>
          </a:p>
          <a:p>
            <a:pPr algn="ctr"/>
            <a:r>
              <a:rPr lang="cs-CZ" sz="1600" dirty="0"/>
              <a:t>(</a:t>
            </a:r>
            <a:r>
              <a:rPr lang="cs-CZ" sz="1600" dirty="0" err="1"/>
              <a:t>depth</a:t>
            </a:r>
            <a:r>
              <a:rPr lang="cs-CZ" sz="1600" dirty="0"/>
              <a:t> </a:t>
            </a:r>
            <a:r>
              <a:rPr lang="cs-CZ" sz="1600" dirty="0" err="1"/>
              <a:t>macro</a:t>
            </a:r>
            <a:r>
              <a:rPr lang="cs-CZ" sz="1600" dirty="0"/>
              <a:t>- and </a:t>
            </a:r>
            <a:r>
              <a:rPr lang="cs-CZ" sz="1600" dirty="0" err="1"/>
              <a:t>microelectrodes</a:t>
            </a:r>
            <a:r>
              <a:rPr lang="cs-CZ" sz="1600" dirty="0"/>
              <a:t>) </a:t>
            </a: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0CDD28E2-5916-444B-8D98-C5F2E3537AD7}"/>
              </a:ext>
            </a:extLst>
          </p:cNvPr>
          <p:cNvCxnSpPr/>
          <p:nvPr/>
        </p:nvCxnSpPr>
        <p:spPr>
          <a:xfrm>
            <a:off x="6174378" y="4281287"/>
            <a:ext cx="2609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FDADA534-F380-734C-BE1D-B20CF2A47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A3DB39DB-F0C3-4B14-9559-1A085B6C09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42828" y="1642597"/>
            <a:ext cx="838200" cy="971550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86B82178-2582-4391-8892-792230853A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90383" y="1672585"/>
            <a:ext cx="742950" cy="981075"/>
          </a:xfrm>
          <a:prstGeom prst="rect">
            <a:avLst/>
          </a:prstGeom>
        </p:spPr>
      </p:pic>
      <p:sp>
        <p:nvSpPr>
          <p:cNvPr id="47" name="TextovéPole 46">
            <a:extLst>
              <a:ext uri="{FF2B5EF4-FFF2-40B4-BE49-F238E27FC236}">
                <a16:creationId xmlns:a16="http://schemas.microsoft.com/office/drawing/2014/main" id="{8430ECF4-E061-724A-8E88-126891D0BED7}"/>
              </a:ext>
            </a:extLst>
          </p:cNvPr>
          <p:cNvSpPr txBox="1"/>
          <p:nvPr/>
        </p:nvSpPr>
        <p:spPr>
          <a:xfrm>
            <a:off x="2503121" y="2323018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</a:t>
            </a:r>
            <a:r>
              <a:rPr lang="cs-CZ" dirty="0"/>
              <a:t>        FR</a:t>
            </a:r>
          </a:p>
        </p:txBody>
      </p:sp>
      <p:pic>
        <p:nvPicPr>
          <p:cNvPr id="53" name="Obrázek 52">
            <a:extLst>
              <a:ext uri="{FF2B5EF4-FFF2-40B4-BE49-F238E27FC236}">
                <a16:creationId xmlns:a16="http://schemas.microsoft.com/office/drawing/2014/main" id="{0B4B76BD-4230-4982-BCBD-71FBDB865F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75530" y="2403125"/>
            <a:ext cx="58102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8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595"/>
    </mc:Choice>
    <mc:Fallback xmlns="">
      <p:transition spd="slow" advTm="321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6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18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A4480969-4D26-8541-ABED-EF35320A6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0243" y="1269997"/>
            <a:ext cx="4768755" cy="39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90B64B6-4A53-E948-BCA7-05A530545CB3}"/>
              </a:ext>
            </a:extLst>
          </p:cNvPr>
          <p:cNvSpPr txBox="1"/>
          <p:nvPr/>
        </p:nvSpPr>
        <p:spPr>
          <a:xfrm>
            <a:off x="1851378" y="2607732"/>
            <a:ext cx="7072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800" b="1" dirty="0"/>
              <a:t>?</a:t>
            </a:r>
          </a:p>
        </p:txBody>
      </p:sp>
      <p:pic>
        <p:nvPicPr>
          <p:cNvPr id="2050" name="Picture 2" descr="Nobel Prize - Wikipedia">
            <a:extLst>
              <a:ext uri="{FF2B5EF4-FFF2-40B4-BE49-F238E27FC236}">
                <a16:creationId xmlns:a16="http://schemas.microsoft.com/office/drawing/2014/main" id="{D7043145-9AFE-3D41-BE1E-149F9231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824" y="419100"/>
            <a:ext cx="2753926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Big Pharma Made Antipsychotics Everyday Drugs | CCHR International">
            <a:extLst>
              <a:ext uri="{FF2B5EF4-FFF2-40B4-BE49-F238E27FC236}">
                <a16:creationId xmlns:a16="http://schemas.microsoft.com/office/drawing/2014/main" id="{9A047112-A974-AC49-81E4-17652E6F9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215" y="3631225"/>
            <a:ext cx="2928572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720E334-8F28-FB49-A94B-C1BE31C90C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74"/>
    </mc:Choice>
    <mc:Fallback xmlns="">
      <p:transition spd="slow" advTm="40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8BB1C787-9C3C-48C9-88C1-6F10DCE54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911" y="3867984"/>
            <a:ext cx="2221399" cy="22213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80BE742-9ECB-504C-95B6-1D27BBF6E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602" y="783319"/>
            <a:ext cx="1922689" cy="247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8A2A5AA-3911-42FF-9907-AF7DA26ED6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83"/>
          <a:stretch/>
        </p:blipFill>
        <p:spPr>
          <a:xfrm>
            <a:off x="6361582" y="774661"/>
            <a:ext cx="1855648" cy="223837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8FC4BD0-E8D2-44CE-9C26-5791A0DFE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6" y="789839"/>
            <a:ext cx="2038350" cy="223837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5D14A60-2EEF-435D-BF94-1F82FC6BC3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9" t="8983" r="31699" b="47939"/>
          <a:stretch/>
        </p:blipFill>
        <p:spPr>
          <a:xfrm>
            <a:off x="4403427" y="780696"/>
            <a:ext cx="1879936" cy="223837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F5B9EF8-4B1F-457D-9211-ABEFC7A80B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9" y="3781601"/>
            <a:ext cx="1838325" cy="249555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4A8B674B-6787-4B34-B8EF-7F3F18FFD5F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r="31878" b="25838"/>
          <a:stretch/>
        </p:blipFill>
        <p:spPr>
          <a:xfrm>
            <a:off x="103712" y="3720548"/>
            <a:ext cx="2096233" cy="2495550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1B404B50-2F0D-4E2C-8FA8-01A138DF11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63" y="3672150"/>
            <a:ext cx="2055919" cy="2495550"/>
          </a:xfrm>
          <a:prstGeom prst="rect">
            <a:avLst/>
          </a:prstGeom>
        </p:spPr>
      </p:pic>
      <p:pic>
        <p:nvPicPr>
          <p:cNvPr id="12" name="Picture 1" descr="Foto-životopis.jpg">
            <a:extLst>
              <a:ext uri="{FF2B5EF4-FFF2-40B4-BE49-F238E27FC236}">
                <a16:creationId xmlns:a16="http://schemas.microsoft.com/office/drawing/2014/main" id="{340E8A25-C70E-49D7-9D03-8860776CD7F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4447" r="25794" b="47278"/>
          <a:stretch/>
        </p:blipFill>
        <p:spPr>
          <a:xfrm>
            <a:off x="6358021" y="3741078"/>
            <a:ext cx="1855647" cy="2452442"/>
          </a:xfrm>
          <a:prstGeom prst="rect">
            <a:avLst/>
          </a:prstGeom>
        </p:spPr>
      </p:pic>
      <p:pic>
        <p:nvPicPr>
          <p:cNvPr id="1025" name="Picture 1" descr="page1image28330016">
            <a:extLst>
              <a:ext uri="{FF2B5EF4-FFF2-40B4-BE49-F238E27FC236}">
                <a16:creationId xmlns:a16="http://schemas.microsoft.com/office/drawing/2014/main" id="{44A550AB-0228-7C46-A0A6-4B6A571B7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08" y="674553"/>
            <a:ext cx="201930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FD80CDD1-6FF4-1A4D-87E5-C5431534CAEF}"/>
              </a:ext>
            </a:extLst>
          </p:cNvPr>
          <p:cNvSpPr/>
          <p:nvPr/>
        </p:nvSpPr>
        <p:spPr>
          <a:xfrm>
            <a:off x="139273" y="3010367"/>
            <a:ext cx="11330238" cy="34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Mi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6F1C5785-580B-664B-8B64-245FF42BC9BD}"/>
              </a:ext>
            </a:extLst>
          </p:cNvPr>
          <p:cNvSpPr/>
          <p:nvPr/>
        </p:nvSpPr>
        <p:spPr>
          <a:xfrm>
            <a:off x="142569" y="3568095"/>
            <a:ext cx="11950018" cy="210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DA904859-2135-D94A-B40F-29568B41D44A}"/>
              </a:ext>
            </a:extLst>
          </p:cNvPr>
          <p:cNvSpPr/>
          <p:nvPr/>
        </p:nvSpPr>
        <p:spPr>
          <a:xfrm>
            <a:off x="99413" y="6129800"/>
            <a:ext cx="11720054" cy="453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CAF1639-D227-4C58-9A0D-64A7DE0281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843"/>
                    </a14:imgEffect>
                    <a14:imgEffect>
                      <a14:saturation sat="1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297" y="3822407"/>
            <a:ext cx="1882191" cy="2284673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A8237EEA-A21E-408C-A949-FC42FD5771D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9" t="11959" r="32542" b="55137"/>
          <a:stretch/>
        </p:blipFill>
        <p:spPr>
          <a:xfrm>
            <a:off x="10273872" y="789840"/>
            <a:ext cx="1778856" cy="22383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14107D3-BAFD-1D4F-B307-17CC8327F55D}"/>
              </a:ext>
            </a:extLst>
          </p:cNvPr>
          <p:cNvSpPr txBox="1"/>
          <p:nvPr/>
        </p:nvSpPr>
        <p:spPr>
          <a:xfrm>
            <a:off x="488718" y="3067504"/>
            <a:ext cx="139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Milan Brázdil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904B6D8-FE61-EE43-BAC9-46547946AD04}"/>
              </a:ext>
            </a:extLst>
          </p:cNvPr>
          <p:cNvSpPr txBox="1"/>
          <p:nvPr/>
        </p:nvSpPr>
        <p:spPr>
          <a:xfrm>
            <a:off x="2707887" y="3061714"/>
            <a:ext cx="120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Martin </a:t>
            </a:r>
            <a:r>
              <a:rPr lang="cs-CZ" dirty="0" err="1"/>
              <a:t>Pail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963BE73-31DB-8243-89BC-CC04F74801B0}"/>
              </a:ext>
            </a:extLst>
          </p:cNvPr>
          <p:cNvSpPr txBox="1"/>
          <p:nvPr/>
        </p:nvSpPr>
        <p:spPr>
          <a:xfrm>
            <a:off x="4639148" y="3050683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Jan </a:t>
            </a:r>
            <a:r>
              <a:rPr lang="cs-CZ" dirty="0" err="1"/>
              <a:t>Cimbálník</a:t>
            </a:r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01F19560-5140-0449-8FB6-60D06D621C6A}"/>
              </a:ext>
            </a:extLst>
          </p:cNvPr>
          <p:cNvSpPr txBox="1"/>
          <p:nvPr/>
        </p:nvSpPr>
        <p:spPr>
          <a:xfrm>
            <a:off x="6744193" y="3055902"/>
            <a:ext cx="123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Petr Klimeš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8B353EB-285C-6B4E-BC71-99B9B927C41B}"/>
              </a:ext>
            </a:extLst>
          </p:cNvPr>
          <p:cNvSpPr txBox="1"/>
          <p:nvPr/>
        </p:nvSpPr>
        <p:spPr>
          <a:xfrm>
            <a:off x="549451" y="6129800"/>
            <a:ext cx="126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Eva Pešlová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6537A63F-9D74-C743-97B7-47E9F99FB04B}"/>
              </a:ext>
            </a:extLst>
          </p:cNvPr>
          <p:cNvSpPr txBox="1"/>
          <p:nvPr/>
        </p:nvSpPr>
        <p:spPr>
          <a:xfrm>
            <a:off x="2461494" y="6129800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Zuzana Vašíčková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88B6606-51BD-EE4F-A331-27C76FA8CAFC}"/>
              </a:ext>
            </a:extLst>
          </p:cNvPr>
          <p:cNvSpPr txBox="1"/>
          <p:nvPr/>
        </p:nvSpPr>
        <p:spPr>
          <a:xfrm>
            <a:off x="4510429" y="6124154"/>
            <a:ext cx="171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Petra </a:t>
            </a:r>
            <a:r>
              <a:rPr lang="cs-CZ" dirty="0" err="1"/>
              <a:t>Bencúrová</a:t>
            </a:r>
            <a:endParaRPr lang="cs-CZ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03B1B0EE-98E0-C445-91A1-ED8CC51EB93C}"/>
              </a:ext>
            </a:extLst>
          </p:cNvPr>
          <p:cNvSpPr txBox="1"/>
          <p:nvPr/>
        </p:nvSpPr>
        <p:spPr>
          <a:xfrm>
            <a:off x="6390031" y="6129797"/>
            <a:ext cx="178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Marie Kudličková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6900CE2A-1DF3-9948-8945-5C2D7CCBCF71}"/>
              </a:ext>
            </a:extLst>
          </p:cNvPr>
          <p:cNvSpPr txBox="1"/>
          <p:nvPr/>
        </p:nvSpPr>
        <p:spPr>
          <a:xfrm>
            <a:off x="10586032" y="3047298"/>
            <a:ext cx="121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Pavel Jurák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62B5593B-270B-AB47-8A6B-756403D396A6}"/>
              </a:ext>
            </a:extLst>
          </p:cNvPr>
          <p:cNvSpPr txBox="1"/>
          <p:nvPr/>
        </p:nvSpPr>
        <p:spPr>
          <a:xfrm>
            <a:off x="10189887" y="6265862"/>
            <a:ext cx="1902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Markéta </a:t>
            </a:r>
            <a:r>
              <a:rPr lang="cs-CZ" dirty="0" err="1">
                <a:solidFill>
                  <a:schemeClr val="bg1"/>
                </a:solidFill>
              </a:rPr>
              <a:t>Bébarová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721DB65A-26F4-B647-B54C-5FC541974191}"/>
              </a:ext>
            </a:extLst>
          </p:cNvPr>
          <p:cNvSpPr txBox="1"/>
          <p:nvPr/>
        </p:nvSpPr>
        <p:spPr>
          <a:xfrm>
            <a:off x="8271032" y="6117959"/>
            <a:ext cx="1873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Shivani</a:t>
            </a:r>
            <a:r>
              <a:rPr lang="cs-CZ" dirty="0"/>
              <a:t> </a:t>
            </a:r>
            <a:r>
              <a:rPr lang="cs-CZ" dirty="0" err="1"/>
              <a:t>Sonawane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69016D5-1E51-6F4E-B135-59C834E8B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8DA25721-69EE-BE4A-85F6-392E9F3127B3}"/>
              </a:ext>
            </a:extLst>
          </p:cNvPr>
          <p:cNvSpPr txBox="1"/>
          <p:nvPr/>
        </p:nvSpPr>
        <p:spPr>
          <a:xfrm>
            <a:off x="8384344" y="3053003"/>
            <a:ext cx="182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Vojtěch Trávníček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B802A74-C430-7445-A98A-2CD6105F8CA2}"/>
              </a:ext>
            </a:extLst>
          </p:cNvPr>
          <p:cNvSpPr/>
          <p:nvPr/>
        </p:nvSpPr>
        <p:spPr>
          <a:xfrm>
            <a:off x="139272" y="522631"/>
            <a:ext cx="11913456" cy="279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2041018-5876-4F4D-808D-88DDA1B07FAE}"/>
              </a:ext>
            </a:extLst>
          </p:cNvPr>
          <p:cNvSpPr/>
          <p:nvPr/>
        </p:nvSpPr>
        <p:spPr>
          <a:xfrm>
            <a:off x="-22578" y="697131"/>
            <a:ext cx="198076" cy="5493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C835F65F-3EFB-AD46-875C-F4B7CF84E956}"/>
              </a:ext>
            </a:extLst>
          </p:cNvPr>
          <p:cNvSpPr/>
          <p:nvPr/>
        </p:nvSpPr>
        <p:spPr>
          <a:xfrm>
            <a:off x="10191849" y="720939"/>
            <a:ext cx="45719" cy="5493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F0EE6560-24A3-0147-9A80-BC403EBAE23A}"/>
              </a:ext>
            </a:extLst>
          </p:cNvPr>
          <p:cNvSpPr/>
          <p:nvPr/>
        </p:nvSpPr>
        <p:spPr>
          <a:xfrm>
            <a:off x="11989249" y="636650"/>
            <a:ext cx="285421" cy="5493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37956CC9-08CE-B543-ABA2-D0F09FD6E76E}"/>
              </a:ext>
            </a:extLst>
          </p:cNvPr>
          <p:cNvSpPr txBox="1"/>
          <p:nvPr/>
        </p:nvSpPr>
        <p:spPr>
          <a:xfrm>
            <a:off x="10159091" y="6109772"/>
            <a:ext cx="1902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Markéta </a:t>
            </a:r>
            <a:r>
              <a:rPr lang="cs-CZ" dirty="0" err="1"/>
              <a:t>Bébarová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056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1"/>
    </mc:Choice>
    <mc:Fallback xmlns="">
      <p:transition spd="slow" advTm="13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www.epilepsiebrno.cz</a:t>
            </a:r>
          </a:p>
        </p:txBody>
      </p:sp>
      <p:pic>
        <p:nvPicPr>
          <p:cNvPr id="126979" name="Content Placeholder 3" descr="Logo 1NK-Parachute Brain.pd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b="30568"/>
          <a:stretch>
            <a:fillRect/>
          </a:stretch>
        </p:blipFill>
        <p:spPr>
          <a:xfrm>
            <a:off x="2495550" y="1628776"/>
            <a:ext cx="7200900" cy="3960813"/>
          </a:xfrm>
          <a:solidFill>
            <a:schemeClr val="bg1"/>
          </a:solidFill>
          <a:ln>
            <a:solidFill>
              <a:srgbClr val="FFFFFF"/>
            </a:solidFill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A8E81B6-1DD7-DB41-A515-C0AB61D96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"/>
    </mc:Choice>
    <mc:Fallback xmlns="">
      <p:transition spd="slow" advTm="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|3.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313</Words>
  <Application>Microsoft Office PowerPoint</Application>
  <PresentationFormat>Širokoúhlá obrazovka</PresentationFormat>
  <Paragraphs>146</Paragraphs>
  <Slides>6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Motiv Office</vt:lpstr>
      <vt:lpstr>Novel electrophysiological biomarkers of epileptogenicity and cortical excitability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Brázdil</dc:creator>
  <cp:lastModifiedBy>brazdil</cp:lastModifiedBy>
  <cp:revision>37</cp:revision>
  <dcterms:created xsi:type="dcterms:W3CDTF">2021-02-25T13:55:07Z</dcterms:created>
  <dcterms:modified xsi:type="dcterms:W3CDTF">2021-04-26T05:45:07Z</dcterms:modified>
</cp:coreProperties>
</file>